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7" r:id="rId5"/>
    <p:sldId id="275" r:id="rId6"/>
    <p:sldId id="277" r:id="rId7"/>
    <p:sldId id="278" r:id="rId8"/>
    <p:sldId id="297" r:id="rId9"/>
    <p:sldId id="282" r:id="rId10"/>
    <p:sldId id="280" r:id="rId11"/>
    <p:sldId id="279" r:id="rId12"/>
    <p:sldId id="285" r:id="rId13"/>
    <p:sldId id="294" r:id="rId14"/>
    <p:sldId id="293" r:id="rId15"/>
    <p:sldId id="295" r:id="rId16"/>
    <p:sldId id="284" r:id="rId17"/>
    <p:sldId id="292" r:id="rId18"/>
    <p:sldId id="291" r:id="rId19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CCFFFF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reetinder Ahluwalia" userId="b6ce8eea-7372-406e-87e4-7c26ab9cce05" providerId="ADAL" clId="{72FA839D-FB1C-44F0-8DF4-D5CC9FE7B41D}"/>
    <pc:docChg chg="modSld">
      <pc:chgData name="Preetinder Ahluwalia" userId="b6ce8eea-7372-406e-87e4-7c26ab9cce05" providerId="ADAL" clId="{72FA839D-FB1C-44F0-8DF4-D5CC9FE7B41D}" dt="2026-09-10T14:53:03.997" v="49" actId="14100"/>
      <pc:docMkLst>
        <pc:docMk/>
      </pc:docMkLst>
      <pc:sldChg chg="addSp modSp mod">
        <pc:chgData name="Preetinder Ahluwalia" userId="b6ce8eea-7372-406e-87e4-7c26ab9cce05" providerId="ADAL" clId="{72FA839D-FB1C-44F0-8DF4-D5CC9FE7B41D}" dt="2026-09-10T14:53:03.997" v="49" actId="14100"/>
        <pc:sldMkLst>
          <pc:docMk/>
          <pc:sldMk cId="2798047096" sldId="257"/>
        </pc:sldMkLst>
        <pc:spChg chg="mod">
          <ac:chgData name="Preetinder Ahluwalia" userId="b6ce8eea-7372-406e-87e4-7c26ab9cce05" providerId="ADAL" clId="{72FA839D-FB1C-44F0-8DF4-D5CC9FE7B41D}" dt="2026-09-10T14:52:22.092" v="43" actId="20577"/>
          <ac:spMkLst>
            <pc:docMk/>
            <pc:sldMk cId="2798047096" sldId="257"/>
            <ac:spMk id="2" creationId="{00000000-0000-0000-0000-000000000000}"/>
          </ac:spMkLst>
        </pc:spChg>
        <pc:spChg chg="mod">
          <ac:chgData name="Preetinder Ahluwalia" userId="b6ce8eea-7372-406e-87e4-7c26ab9cce05" providerId="ADAL" clId="{72FA839D-FB1C-44F0-8DF4-D5CC9FE7B41D}" dt="2026-09-10T14:40:58.186" v="29" actId="20577"/>
          <ac:spMkLst>
            <pc:docMk/>
            <pc:sldMk cId="2798047096" sldId="257"/>
            <ac:spMk id="5" creationId="{00000000-0000-0000-0000-000000000000}"/>
          </ac:spMkLst>
        </pc:spChg>
        <pc:picChg chg="add mod">
          <ac:chgData name="Preetinder Ahluwalia" userId="b6ce8eea-7372-406e-87e4-7c26ab9cce05" providerId="ADAL" clId="{72FA839D-FB1C-44F0-8DF4-D5CC9FE7B41D}" dt="2026-09-10T14:53:03.997" v="49" actId="14100"/>
          <ac:picMkLst>
            <pc:docMk/>
            <pc:sldMk cId="2798047096" sldId="257"/>
            <ac:picMk id="1026" creationId="{05FD0A7D-6A13-4BBC-9555-CD49EED4A0B2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802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E2AAA-2CC7-4F9C-A8C6-8B9F2A3E9EF0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802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AD62A-9EE1-43E3-A7E5-D268F71DF3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802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ADBA-1AC7-4CD6-8AFF-4E8087BA5487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50900"/>
            <a:ext cx="4075112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802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4C2EF-8A97-4DAF-B099-E567883644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17952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400" y="365126"/>
            <a:ext cx="21336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Freeform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Picture Placeholder 8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Freeform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Picture Placeholder 10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Freeform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Freeform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Picture Placeholder 20" descr="An empty placeholder to add an image. Click on the placeholder and select the image that you wish to add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7FC8593D-7C47-471E-A8DF-97AC4FFD13F5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1447800"/>
            <a:ext cx="8458200" cy="9144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alibri"/>
                <a:ea typeface="Calibri"/>
                <a:cs typeface="Calibri"/>
              </a:rPr>
              <a:t>Meet the Teacher 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latin typeface="Calibri"/>
                <a:ea typeface="Calibri"/>
                <a:cs typeface="Calibri"/>
              </a:rPr>
              <a:t>Tigger class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>
                <a:latin typeface="Calibri" panose="020F0502020204030204" pitchFamily="34" charset="0"/>
                <a:cs typeface="Calibri" panose="020F0502020204030204" pitchFamily="34" charset="0"/>
              </a:rPr>
              <a:t>September 2026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4943872" y="2691113"/>
            <a:ext cx="5478002" cy="4608512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600" dirty="0">
                <a:latin typeface="Calibri"/>
                <a:ea typeface="Calibri"/>
                <a:cs typeface="Calibri"/>
              </a:rPr>
              <a:t>Class Staff</a:t>
            </a: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Teacher – </a:t>
            </a:r>
            <a:r>
              <a:rPr lang="en-US" sz="2800" dirty="0" err="1">
                <a:latin typeface="Calibri"/>
                <a:ea typeface="Calibri"/>
                <a:cs typeface="Calibri"/>
              </a:rPr>
              <a:t>Ms</a:t>
            </a:r>
            <a:r>
              <a:rPr lang="en-US" sz="2800" dirty="0">
                <a:latin typeface="Calibri"/>
                <a:ea typeface="Calibri"/>
                <a:cs typeface="Calibri"/>
              </a:rPr>
              <a:t> Kaur </a:t>
            </a: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Teaching Assistant- </a:t>
            </a:r>
            <a:r>
              <a:rPr lang="en-US" sz="2800" dirty="0" err="1">
                <a:latin typeface="Calibri"/>
                <a:ea typeface="Calibri"/>
                <a:cs typeface="Calibri"/>
              </a:rPr>
              <a:t>Mrs</a:t>
            </a:r>
            <a:r>
              <a:rPr lang="en-US" sz="2800" dirty="0">
                <a:latin typeface="Calibri"/>
                <a:ea typeface="Calibri"/>
                <a:cs typeface="Calibri"/>
              </a:rPr>
              <a:t> Leggett</a:t>
            </a: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                                                                  </a:t>
            </a:r>
            <a:endParaRPr lang="en-US" sz="2800" dirty="0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3600" dirty="0">
                <a:latin typeface="Calibri"/>
                <a:ea typeface="Calibri"/>
                <a:cs typeface="Calibri"/>
              </a:rPr>
              <a:t>	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  <p:pic>
        <p:nvPicPr>
          <p:cNvPr id="1026" name="Picture 2" descr="Tigger (Winnie the Pooh) | Fictional Characters Wiki | Fandom">
            <a:extLst>
              <a:ext uri="{FF2B5EF4-FFF2-40B4-BE49-F238E27FC236}">
                <a16:creationId xmlns:a16="http://schemas.microsoft.com/office/drawing/2014/main" id="{05FD0A7D-6A13-4BBC-9555-CD49EED4A0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260" y="482392"/>
            <a:ext cx="2743200" cy="1956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839416" y="0"/>
            <a:ext cx="9829800" cy="908720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School Uniform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9376" y="908720"/>
            <a:ext cx="8229600" cy="5181600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Boys – Navy jumper with school logo</a:t>
            </a:r>
          </a:p>
          <a:p>
            <a:pPr lvl="3" eaLnBrk="1" hangingPunct="1">
              <a:buFontTx/>
              <a:buNone/>
            </a:pPr>
            <a:r>
              <a:rPr lang="en-GB" altLang="en-US" sz="2000">
                <a:latin typeface="Comic Sans MS" panose="030F0702030302020204" pitchFamily="66" charset="0"/>
              </a:rPr>
              <a:t>Grey trousers</a:t>
            </a:r>
          </a:p>
          <a:p>
            <a:pPr lvl="3" eaLnBrk="1" hangingPunct="1">
              <a:buFontTx/>
              <a:buNone/>
            </a:pPr>
            <a:r>
              <a:rPr lang="en-GB" altLang="en-US" sz="2000">
                <a:latin typeface="Comic Sans MS" panose="030F0702030302020204" pitchFamily="66" charset="0"/>
              </a:rPr>
              <a:t>Black shoes – no trainers</a:t>
            </a:r>
            <a:r>
              <a:rPr lang="en-GB" altLang="en-US">
                <a:latin typeface="Comic Sans MS" panose="030F0702030302020204" pitchFamily="66" charset="0"/>
              </a:rPr>
              <a:t>.</a:t>
            </a:r>
          </a:p>
          <a:p>
            <a:pPr lvl="3" eaLnBrk="1" hangingPunct="1">
              <a:buFontTx/>
              <a:buNone/>
            </a:pPr>
            <a:endParaRPr lang="en-GB" altLang="en-US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Girls – Navy jumper with school logo</a:t>
            </a: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		Grey trousers/skirt/pinafore – with grey tights</a:t>
            </a: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		Black shoes</a:t>
            </a: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		No coloured hair accessories and large earrings.</a:t>
            </a:r>
          </a:p>
          <a:p>
            <a:pPr eaLnBrk="1" hangingPunct="1">
              <a:buFontTx/>
              <a:buNone/>
            </a:pPr>
            <a:endParaRPr lang="en-GB" altLang="en-US" sz="180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Please no shaved hair patterns. Hijabs to be in school colours.</a:t>
            </a:r>
          </a:p>
          <a:p>
            <a:pPr algn="ctr" eaLnBrk="1" hangingPunct="1">
              <a:buFontTx/>
              <a:buNone/>
            </a:pPr>
            <a:endParaRPr lang="en-GB" altLang="en-US" sz="2400">
              <a:latin typeface="Comic Sans MS" panose="030F0702030302020204" pitchFamily="66" charset="0"/>
            </a:endParaRPr>
          </a:p>
          <a:p>
            <a:pPr algn="ctr" eaLnBrk="1" hangingPunct="1"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ALL UNIFORM ITEMS TO BE NAMED.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316" y="85735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7752184" y="454360"/>
            <a:ext cx="4229572" cy="43948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PE – </a:t>
            </a:r>
            <a:r>
              <a:rPr lang="en-GB" altLang="en-US" b="1" u="sng">
                <a:latin typeface="Comic Sans MS" panose="030F0702030302020204" pitchFamily="66" charset="0"/>
              </a:rPr>
              <a:t>Spring Term only</a:t>
            </a:r>
          </a:p>
          <a:p>
            <a:pPr algn="ctr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Boys and girls</a:t>
            </a:r>
          </a:p>
          <a:p>
            <a:pPr>
              <a:buFontTx/>
              <a:buNone/>
            </a:pPr>
            <a:endParaRPr lang="en-GB" altLang="en-US">
              <a:latin typeface="Comic Sans MS" panose="030F0702030302020204" pitchFamily="66" charset="0"/>
            </a:endParaRPr>
          </a:p>
          <a:p>
            <a:r>
              <a:rPr lang="en-GB" altLang="en-US" sz="2400">
                <a:latin typeface="Comic Sans MS" panose="030F0702030302020204" pitchFamily="66" charset="0"/>
              </a:rPr>
              <a:t>Navy T-shirt with school logo</a:t>
            </a:r>
          </a:p>
          <a:p>
            <a:r>
              <a:rPr lang="en-GB" altLang="en-US" sz="2400">
                <a:latin typeface="Comic Sans MS"/>
              </a:rPr>
              <a:t>Navy shorts or navy jogging bottoms</a:t>
            </a:r>
            <a:endParaRPr lang="en-GB" altLang="en-US" sz="2400">
              <a:latin typeface="Comic Sans MS" panose="030F0702030302020204" pitchFamily="66" charset="0"/>
            </a:endParaRPr>
          </a:p>
          <a:p>
            <a:r>
              <a:rPr lang="en-GB" altLang="en-US" sz="2400">
                <a:latin typeface="Comic Sans MS" panose="030F0702030302020204" pitchFamily="66" charset="0"/>
              </a:rPr>
              <a:t>Black plimsolls</a:t>
            </a:r>
          </a:p>
          <a:p>
            <a:endParaRPr lang="en-GB" altLang="en-US" sz="24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altLang="en-US" sz="2400">
                <a:latin typeface="Comic Sans MS"/>
              </a:rPr>
              <a:t>Pe will not take place until January 2027 </a:t>
            </a:r>
          </a:p>
          <a:p>
            <a:pPr marL="0" indent="0">
              <a:buNone/>
            </a:pPr>
            <a:r>
              <a:rPr lang="en-GB" altLang="en-US" sz="2400">
                <a:latin typeface="Comic Sans MS"/>
              </a:rPr>
              <a:t>for Reception</a:t>
            </a:r>
            <a:endParaRPr lang="en-GB"/>
          </a:p>
          <a:p>
            <a:endParaRPr lang="en-GB" altLang="en-US" sz="2400">
              <a:latin typeface="Comic Sans MS" panose="030F0702030302020204" pitchFamily="66" charset="0"/>
            </a:endParaRPr>
          </a:p>
          <a:p>
            <a:pPr algn="ctr"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ALL NAMED PLEASE.</a:t>
            </a:r>
          </a:p>
        </p:txBody>
      </p:sp>
    </p:spTree>
    <p:extLst>
      <p:ext uri="{BB962C8B-B14F-4D97-AF65-F5344CB8AC3E}">
        <p14:creationId xmlns:p14="http://schemas.microsoft.com/office/powerpoint/2010/main" val="120671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39416" y="304800"/>
            <a:ext cx="9829800" cy="762000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Times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59496" y="1079401"/>
            <a:ext cx="10476656" cy="48006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Morning doors open </a:t>
            </a:r>
            <a:r>
              <a:rPr lang="en-GB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8.45am.</a:t>
            </a:r>
          </a:p>
          <a:p>
            <a:pPr>
              <a:buNone/>
            </a:pPr>
            <a:r>
              <a:rPr lang="en-GB" altLang="en-US" sz="2400" dirty="0">
                <a:latin typeface="Comic Sans MS"/>
              </a:rPr>
              <a:t>School finishes </a:t>
            </a:r>
            <a:r>
              <a:rPr lang="en-GB" altLang="en-US" sz="2400" dirty="0">
                <a:solidFill>
                  <a:srgbClr val="FF0000"/>
                </a:solidFill>
                <a:latin typeface="Comic Sans MS"/>
              </a:rPr>
              <a:t>3.10pm </a:t>
            </a:r>
            <a:r>
              <a:rPr lang="en-GB" altLang="en-US" sz="2400" dirty="0">
                <a:latin typeface="Comic Sans MS" panose="030F0702030302020204" pitchFamily="66" charset="0"/>
              </a:rPr>
              <a:t>Inform the teacher of other parents/guardians picking up your child.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If late, let the Office know. </a:t>
            </a:r>
            <a:r>
              <a:rPr lang="en-GB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Your child will be taken to the office and a charge of £4.50 will incur from 3:30.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Any appointments let the teacher know first, then office staff.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Absence – ring Absence Hotline via school number in morning.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Any allergies or medication – notify the office.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ATTENDANCE – Needs to be at or above </a:t>
            </a:r>
            <a:r>
              <a:rPr lang="en-GB" alt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97%</a:t>
            </a:r>
            <a:r>
              <a:rPr lang="en-GB" altLang="en-US" sz="2400" b="1" dirty="0">
                <a:latin typeface="Comic Sans MS" panose="030F0702030302020204" pitchFamily="66" charset="0"/>
              </a:rPr>
              <a:t>.</a:t>
            </a:r>
            <a:endParaRPr lang="en-GB" altLang="en-US" sz="24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GB" alt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24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29444" y="620688"/>
            <a:ext cx="9829800" cy="683096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School Dinners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303784"/>
            <a:ext cx="9144000" cy="39997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GB" altLang="en-US" sz="2400">
                <a:latin typeface="Comic Sans MS"/>
              </a:rPr>
              <a:t>Already started on 9th September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All children eat school dinners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School Dinners are </a:t>
            </a:r>
            <a:r>
              <a:rPr lang="en-GB" altLang="en-US" sz="2400" b="1" u="sng">
                <a:latin typeface="Comic Sans MS" panose="030F0702030302020204" pitchFamily="66" charset="0"/>
              </a:rPr>
              <a:t>free 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Very healthy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Meat/vegetarian – teachers will have a list to split the children into the correct group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Children need to be able to eat with fork or spoon, and ideally a knife</a:t>
            </a:r>
          </a:p>
        </p:txBody>
      </p:sp>
    </p:spTree>
    <p:extLst>
      <p:ext uri="{BB962C8B-B14F-4D97-AF65-F5344CB8AC3E}">
        <p14:creationId xmlns:p14="http://schemas.microsoft.com/office/powerpoint/2010/main" val="344616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4A38E1-EAC2-40A7-8A1C-7ECE90BF6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7054" y="251926"/>
            <a:ext cx="4875811" cy="385434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D5C23E9-2A3C-4CEA-B8EC-4B60BCE98D5A}"/>
              </a:ext>
            </a:extLst>
          </p:cNvPr>
          <p:cNvSpPr txBox="1"/>
          <p:nvPr/>
        </p:nvSpPr>
        <p:spPr>
          <a:xfrm>
            <a:off x="2237792" y="4460033"/>
            <a:ext cx="771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Please inform the school office if you as a parent have any allergies.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172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9829800" cy="759618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Forest School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124744"/>
            <a:ext cx="9144000" cy="34747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 sz="2400" dirty="0">
                <a:latin typeface="Comic Sans MS"/>
              </a:rPr>
              <a:t>One half term in the school year, your child’s class will attend Forest School. I will update you on the dates. </a:t>
            </a:r>
            <a:endParaRPr lang="en-US" dirty="0">
              <a:latin typeface="Comic Sans MS"/>
            </a:endParaRPr>
          </a:p>
          <a:p>
            <a:r>
              <a:rPr lang="en-GB" altLang="en-US" sz="2400" dirty="0">
                <a:latin typeface="Comic Sans MS"/>
              </a:rPr>
              <a:t>You will need to complete a medical form for your child to take part. </a:t>
            </a:r>
            <a:r>
              <a:rPr lang="en-GB" altLang="en-US" sz="2400" b="1" u="sng" dirty="0">
                <a:latin typeface="Comic Sans MS"/>
              </a:rPr>
              <a:t>Please take a form before you leave today.</a:t>
            </a:r>
            <a:endParaRPr lang="en-US">
              <a:latin typeface="Comic Sans MS"/>
            </a:endParaRPr>
          </a:p>
          <a:p>
            <a:pPr eaLnBrk="1" hangingPunct="1"/>
            <a:r>
              <a:rPr lang="en-GB" altLang="en-US" sz="2400" dirty="0">
                <a:latin typeface="Comic Sans MS"/>
              </a:rPr>
              <a:t>Your child will also need wellington boots, preferably one size larger than their actual shoe size. All boots to be labelled with name and class please.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991544" y="4077072"/>
            <a:ext cx="9829800" cy="1440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u="sng">
                <a:latin typeface="Comic Sans MS" panose="030F0702030302020204" pitchFamily="66" charset="0"/>
              </a:rPr>
              <a:t>Cooking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Please could you help us with £1 donations every term for cooking. </a:t>
            </a:r>
          </a:p>
        </p:txBody>
      </p:sp>
    </p:spTree>
    <p:extLst>
      <p:ext uri="{BB962C8B-B14F-4D97-AF65-F5344CB8AC3E}">
        <p14:creationId xmlns:p14="http://schemas.microsoft.com/office/powerpoint/2010/main" val="36022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39416" y="136526"/>
            <a:ext cx="9829800" cy="628178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General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3352" y="764704"/>
            <a:ext cx="11521280" cy="4953000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Names - recognition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Reading – Read with your child every day. Please write a comment in their reading log book or provide initials to show the book has been read at home. Ensure your child brings their book folder every day.  </a:t>
            </a:r>
          </a:p>
          <a:p>
            <a:pPr marL="0" indent="0">
              <a:buNone/>
            </a:pPr>
            <a:r>
              <a:rPr lang="en-GB" altLang="en-US" sz="2400">
                <a:latin typeface="Comic Sans MS"/>
              </a:rPr>
              <a:t>Additionally, we have a online resource called Bug Club &amp; Rhino readers, which provides more books to read. Login information will be provided in your Reading Record Book.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Practise number work – for example, counting objects, recognising and writing numbers to 10; 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handwriting – initially in print, then cursive style; 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Phonics knowing letter names and sounds. </a:t>
            </a:r>
          </a:p>
          <a:p>
            <a:r>
              <a:rPr lang="en-GB" altLang="en-US" sz="2400">
                <a:latin typeface="Comic Sans MS" panose="030F0702030302020204" pitchFamily="66" charset="0"/>
              </a:rPr>
              <a:t>Our weekly newsletter is packed full of ideas and information about current themes and activities in the classroom. Please read and support your child with any homework suggestions.</a:t>
            </a:r>
          </a:p>
          <a:p>
            <a:pPr marL="0" indent="0" eaLnBrk="1" hangingPunct="1"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394926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Admin</a:t>
            </a:r>
            <a:r>
              <a:rPr lang="en-GB" altLang="en-US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199456" y="1691640"/>
            <a:ext cx="9793088" cy="3474720"/>
          </a:xfrm>
        </p:spPr>
        <p:txBody>
          <a:bodyPr/>
          <a:lstStyle/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When returning forms, please fill out all the details including signatures and dates when required. Cross out the appropriate choice </a:t>
            </a:r>
            <a:r>
              <a:rPr lang="en-GB" altLang="en-US" sz="2400" err="1">
                <a:latin typeface="Comic Sans MS" panose="030F0702030302020204" pitchFamily="66" charset="0"/>
              </a:rPr>
              <a:t>eg</a:t>
            </a:r>
            <a:r>
              <a:rPr lang="en-GB" altLang="en-US" sz="2400">
                <a:latin typeface="Comic Sans MS" panose="030F0702030302020204" pitchFamily="66" charset="0"/>
              </a:rPr>
              <a:t> I agree / I do not agree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Please ensure when you send in money you clearly mark the envelope with the name, amount and reason for payment.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Please send in the correct amount as giving change will be problematic.</a:t>
            </a:r>
          </a:p>
        </p:txBody>
      </p:sp>
    </p:spTree>
    <p:extLst>
      <p:ext uri="{BB962C8B-B14F-4D97-AF65-F5344CB8AC3E}">
        <p14:creationId xmlns:p14="http://schemas.microsoft.com/office/powerpoint/2010/main" val="387178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91344" y="152400"/>
            <a:ext cx="10513168" cy="756320"/>
          </a:xfrm>
        </p:spPr>
        <p:txBody>
          <a:bodyPr/>
          <a:lstStyle/>
          <a:p>
            <a:pPr eaLnBrk="1" hangingPunct="1"/>
            <a:r>
              <a:rPr lang="en-GB" altLang="en-US" sz="3600" u="sng">
                <a:latin typeface="Comic Sans MS" panose="030F0702030302020204" pitchFamily="66" charset="0"/>
              </a:rPr>
              <a:t>Final Important Points / Reminders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209119" y="908720"/>
            <a:ext cx="11719530" cy="5085927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120000"/>
              </a:lnSpc>
            </a:pPr>
            <a:r>
              <a:rPr lang="en-GB" altLang="en-US" sz="9600">
                <a:latin typeface="Comic Sans MS" panose="030F0702030302020204" pitchFamily="66" charset="0"/>
              </a:rPr>
              <a:t>You are very welcome to call the school office to make an appointment to see the class teacher. Brief information can be passed over at the class door.</a:t>
            </a: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9600">
                <a:latin typeface="Comic Sans MS" panose="030F0702030302020204" pitchFamily="66" charset="0"/>
              </a:rPr>
              <a:t>   Please avoid Tuesday after school as the staff have their school meetings. </a:t>
            </a:r>
          </a:p>
          <a:p>
            <a:pPr eaLnBrk="1" hangingPunct="1">
              <a:lnSpc>
                <a:spcPct val="120000"/>
              </a:lnSpc>
            </a:pPr>
            <a:r>
              <a:rPr lang="en-GB" altLang="en-US" sz="9600">
                <a:latin typeface="Comic Sans MS" panose="030F0702030302020204" pitchFamily="66" charset="0"/>
              </a:rPr>
              <a:t>Please at the start and end of the day ensure that younger siblings do not play with any of the playground equipment outside. Many thanks. </a:t>
            </a:r>
          </a:p>
          <a:p>
            <a:pPr lvl="6">
              <a:lnSpc>
                <a:spcPct val="120000"/>
              </a:lnSpc>
            </a:pPr>
            <a:endParaRPr lang="en-GB" altLang="en-US" sz="9000">
              <a:latin typeface="Comic Sans MS" panose="030F0702030302020204" pitchFamily="66" charset="0"/>
            </a:endParaRP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8279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87688" y="40466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Subscription website provided for our pupils </a:t>
            </a:r>
          </a:p>
        </p:txBody>
      </p:sp>
      <p:pic>
        <p:nvPicPr>
          <p:cNvPr id="3" name="Google Shape;54;p13"/>
          <p:cNvPicPr preferRelativeResize="0"/>
          <p:nvPr/>
        </p:nvPicPr>
        <p:blipFill rotWithShape="1">
          <a:blip r:embed="rId2">
            <a:alphaModFix/>
          </a:blip>
          <a:srcRect t="28820"/>
          <a:stretch/>
        </p:blipFill>
        <p:spPr>
          <a:xfrm>
            <a:off x="3431704" y="1268760"/>
            <a:ext cx="4757667" cy="850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1704" y="2637172"/>
            <a:ext cx="5184576" cy="12961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27848" y="224435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Bug club</a:t>
            </a:r>
          </a:p>
        </p:txBody>
      </p:sp>
      <p:pic>
        <p:nvPicPr>
          <p:cNvPr id="6" name="Picture 5" descr="Twinkl Rhino Readers Books – Apps on Google Play">
            <a:extLst>
              <a:ext uri="{FF2B5EF4-FFF2-40B4-BE49-F238E27FC236}">
                <a16:creationId xmlns:a16="http://schemas.microsoft.com/office/drawing/2014/main" id="{2371F190-2013-E692-4442-51C53361FB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5069" y="4079059"/>
            <a:ext cx="1909722" cy="1916465"/>
          </a:xfrm>
          <a:prstGeom prst="rect">
            <a:avLst/>
          </a:prstGeom>
        </p:spPr>
      </p:pic>
      <p:pic>
        <p:nvPicPr>
          <p:cNvPr id="7" name="Picture 6" descr="Rhino Readers - Phonics-led reading scheme collection of books">
            <a:extLst>
              <a:ext uri="{FF2B5EF4-FFF2-40B4-BE49-F238E27FC236}">
                <a16:creationId xmlns:a16="http://schemas.microsoft.com/office/drawing/2014/main" id="{5616A094-AC21-356E-2F8E-58E4B7196F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0378" y="4200440"/>
            <a:ext cx="2678464" cy="1795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81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t="28820"/>
          <a:stretch/>
        </p:blipFill>
        <p:spPr>
          <a:xfrm>
            <a:off x="117600" y="92067"/>
            <a:ext cx="4757667" cy="850167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3633400" y="4468500"/>
            <a:ext cx="4925200" cy="7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endParaRPr sz="2400"/>
          </a:p>
        </p:txBody>
      </p:sp>
      <p:sp>
        <p:nvSpPr>
          <p:cNvPr id="56" name="Google Shape;56;p13"/>
          <p:cNvSpPr txBox="1"/>
          <p:nvPr/>
        </p:nvSpPr>
        <p:spPr>
          <a:xfrm>
            <a:off x="227500" y="1113700"/>
            <a:ext cx="4925200" cy="5507200"/>
          </a:xfrm>
          <a:prstGeom prst="rect">
            <a:avLst/>
          </a:prstGeom>
          <a:solidFill>
            <a:srgbClr val="C9DAF8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Doodle is a creative learning tool that covers the core areas of Maths and English.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>
              <a:lnSpc>
                <a:spcPct val="115000"/>
              </a:lnSpc>
              <a:spcBef>
                <a:spcPts val="1467"/>
              </a:spcBef>
            </a:pP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a personalised learning experience tailored to the needs of every child - improving their confidence and ability.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>
              <a:lnSpc>
                <a:spcPct val="115000"/>
              </a:lnSpc>
              <a:spcBef>
                <a:spcPts val="1467"/>
              </a:spcBef>
              <a:spcAft>
                <a:spcPts val="1467"/>
              </a:spcAft>
              <a:buClr>
                <a:schemeClr val="dk1"/>
              </a:buClr>
              <a:buSzPts val="1100"/>
            </a:pPr>
            <a:r>
              <a:rPr lang="en" sz="2333" b="1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will be a homework program for your children to do independently 10 minutes daily.</a:t>
            </a: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 rotWithShape="1">
          <a:blip r:embed="rId4">
            <a:alphaModFix/>
          </a:blip>
          <a:srcRect l="33252" r="31148"/>
          <a:stretch/>
        </p:blipFill>
        <p:spPr>
          <a:xfrm>
            <a:off x="5728334" y="2882567"/>
            <a:ext cx="2830255" cy="344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l="24243" r="23474" b="8483"/>
          <a:stretch/>
        </p:blipFill>
        <p:spPr>
          <a:xfrm>
            <a:off x="5452034" y="92083"/>
            <a:ext cx="3556133" cy="2698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6">
            <a:alphaModFix/>
          </a:blip>
          <a:srcRect l="24825" r="24353" b="22773"/>
          <a:stretch/>
        </p:blipFill>
        <p:spPr>
          <a:xfrm>
            <a:off x="8558599" y="1730016"/>
            <a:ext cx="3633397" cy="2617099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3"/>
          <p:cNvSpPr txBox="1"/>
          <p:nvPr/>
        </p:nvSpPr>
        <p:spPr>
          <a:xfrm>
            <a:off x="8558600" y="4841033"/>
            <a:ext cx="3251200" cy="178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467"/>
              </a:spcAft>
            </a:pP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Logs in for your child will be in their reading records.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9228300" y="285967"/>
            <a:ext cx="2801600" cy="1187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9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Examples of Doodle</a:t>
            </a:r>
            <a:endParaRPr sz="19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algn="ctr">
              <a:lnSpc>
                <a:spcPct val="115000"/>
              </a:lnSpc>
              <a:spcBef>
                <a:spcPts val="1467"/>
              </a:spcBef>
              <a:spcAft>
                <a:spcPts val="1467"/>
              </a:spcAft>
            </a:pPr>
            <a:r>
              <a:rPr lang="en" sz="19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Assessments</a:t>
            </a:r>
            <a:endParaRPr sz="19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29598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Rhino Readers - Phonics-led reading scheme collection of books">
            <a:extLst>
              <a:ext uri="{FF2B5EF4-FFF2-40B4-BE49-F238E27FC236}">
                <a16:creationId xmlns:a16="http://schemas.microsoft.com/office/drawing/2014/main" id="{EE61BB92-4AAD-CCDE-B2C8-3997FDDE6B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32804" y="1348"/>
            <a:ext cx="3354074" cy="2045128"/>
          </a:xfrm>
          <a:prstGeom prst="rect">
            <a:avLst/>
          </a:prstGeom>
        </p:spPr>
      </p:pic>
      <p:pic>
        <p:nvPicPr>
          <p:cNvPr id="6" name="Picture 5" descr="Twinkl Rhino Readers Books – Apps on Google Play">
            <a:extLst>
              <a:ext uri="{FF2B5EF4-FFF2-40B4-BE49-F238E27FC236}">
                <a16:creationId xmlns:a16="http://schemas.microsoft.com/office/drawing/2014/main" id="{553777DB-9D34-F3DC-AB2E-2248F1B9C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3901" y="343236"/>
            <a:ext cx="1909722" cy="191646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19E440-C280-4AFB-46D9-36B0164B8E61}"/>
              </a:ext>
            </a:extLst>
          </p:cNvPr>
          <p:cNvSpPr txBox="1"/>
          <p:nvPr/>
        </p:nvSpPr>
        <p:spPr>
          <a:xfrm>
            <a:off x="1113182" y="2557669"/>
            <a:ext cx="7063408" cy="15637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F1CFA-D922-48A0-A4BE-FCC747B44E4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18"/>
          <a:stretch/>
        </p:blipFill>
        <p:spPr>
          <a:xfrm>
            <a:off x="768883" y="2146041"/>
            <a:ext cx="4229961" cy="28853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2CC8E7-21CB-4712-8968-3D17980757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0851" y="2477023"/>
            <a:ext cx="5115339" cy="255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1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32048"/>
            <a:ext cx="9443392" cy="1020762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Family Learning courses provided by Hillingdon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1504" y="1052811"/>
            <a:ext cx="9433048" cy="50733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Please look out for these in newsletters and text messages provided by the school. </a:t>
            </a:r>
          </a:p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These are extremely useful and support you in helping your children with their learning at home. In most cases they will take place online.</a:t>
            </a:r>
          </a:p>
          <a:p>
            <a:pPr marL="0" indent="0">
              <a:buNone/>
            </a:pPr>
            <a:r>
              <a:rPr lang="en-US" sz="2800" u="sng">
                <a:latin typeface="Comic Sans MS" panose="030F0702030302020204" pitchFamily="66" charset="0"/>
              </a:rPr>
              <a:t>Soft Start</a:t>
            </a:r>
          </a:p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On </a:t>
            </a:r>
            <a:r>
              <a:rPr lang="en-US" b="1">
                <a:latin typeface="Comic Sans MS" panose="030F0702030302020204" pitchFamily="66" charset="0"/>
              </a:rPr>
              <a:t>Mondays </a:t>
            </a:r>
            <a:r>
              <a:rPr lang="en-US" b="1" u="sng">
                <a:latin typeface="Comic Sans MS" panose="030F0702030302020204" pitchFamily="66" charset="0"/>
              </a:rPr>
              <a:t>and Wednesdays </a:t>
            </a:r>
            <a:r>
              <a:rPr lang="en-US">
                <a:latin typeface="Comic Sans MS" panose="030F0702030302020204" pitchFamily="66" charset="0"/>
              </a:rPr>
              <a:t>we will be inviting parents and </a:t>
            </a:r>
            <a:r>
              <a:rPr lang="en-US" err="1">
                <a:latin typeface="Comic Sans MS" panose="030F0702030302020204" pitchFamily="66" charset="0"/>
              </a:rPr>
              <a:t>carers</a:t>
            </a:r>
            <a:r>
              <a:rPr lang="en-US">
                <a:latin typeface="Comic Sans MS" panose="030F0702030302020204" pitchFamily="66" charset="0"/>
              </a:rPr>
              <a:t> into the classroom to spend some time reading, writing and doing number with their children. During this time I will be sharing important </a:t>
            </a:r>
            <a:r>
              <a:rPr lang="en-US" b="1" u="sng">
                <a:latin typeface="Comic Sans MS" panose="030F0702030302020204" pitchFamily="66" charset="0"/>
              </a:rPr>
              <a:t>learning strategies </a:t>
            </a:r>
            <a:r>
              <a:rPr lang="en-US">
                <a:latin typeface="Comic Sans MS" panose="030F0702030302020204" pitchFamily="66" charset="0"/>
              </a:rPr>
              <a:t>and </a:t>
            </a:r>
            <a:r>
              <a:rPr lang="en-US" b="1" u="sng">
                <a:latin typeface="Comic Sans MS" panose="030F0702030302020204" pitchFamily="66" charset="0"/>
              </a:rPr>
              <a:t>answering any questions </a:t>
            </a:r>
            <a:r>
              <a:rPr lang="en-US">
                <a:latin typeface="Comic Sans MS" panose="030F0702030302020204" pitchFamily="66" charset="0"/>
              </a:rPr>
              <a:t>you may have. </a:t>
            </a:r>
            <a:r>
              <a:rPr lang="en-US" i="1" u="sng">
                <a:latin typeface="Comic Sans MS" panose="030F0702030302020204" pitchFamily="66" charset="0"/>
              </a:rPr>
              <a:t>I will not be able to provide a report on your child’s progress</a:t>
            </a:r>
            <a:r>
              <a:rPr lang="en-US">
                <a:latin typeface="Comic Sans MS" panose="030F0702030302020204" pitchFamily="66" charset="0"/>
              </a:rPr>
              <a:t> at this time. </a:t>
            </a:r>
          </a:p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During this time, phones are </a:t>
            </a:r>
            <a:r>
              <a:rPr lang="en-US" b="1" u="sng">
                <a:latin typeface="Comic Sans MS" panose="030F0702030302020204" pitchFamily="66" charset="0"/>
              </a:rPr>
              <a:t>not allowed </a:t>
            </a:r>
            <a:r>
              <a:rPr lang="en-US">
                <a:latin typeface="Comic Sans MS" panose="030F0702030302020204" pitchFamily="66" charset="0"/>
              </a:rPr>
              <a:t>to be used in the classroom.</a:t>
            </a:r>
          </a:p>
          <a:p>
            <a:pPr marL="0" indent="0">
              <a:buNone/>
            </a:pPr>
            <a:endParaRPr lang="en-US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66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>
                <a:latin typeface="Comic Sans MS" panose="030F0702030302020204" pitchFamily="66" charset="0"/>
              </a:rPr>
            </a:br>
            <a:r>
              <a:rPr lang="en-US">
                <a:latin typeface="Comic Sans MS" panose="030F0702030302020204" pitchFamily="66" charset="0"/>
              </a:rPr>
              <a:t>General Data Protection Regulation  (GDPR)</a:t>
            </a:r>
            <a:br>
              <a:rPr lang="en-US">
                <a:latin typeface="Comic Sans MS" panose="030F0702030302020204" pitchFamily="66" charset="0"/>
              </a:rPr>
            </a:b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latin typeface="Comic Sans MS" panose="030F0702030302020204" pitchFamily="66" charset="0"/>
              </a:rPr>
              <a:t>Please use the systems of communication available to get in touch with us.</a:t>
            </a:r>
          </a:p>
          <a:p>
            <a:r>
              <a:rPr lang="en-US">
                <a:latin typeface="Comic Sans MS" panose="030F0702030302020204" pitchFamily="66" charset="0"/>
              </a:rPr>
              <a:t>Please DO NOT share personal emails, phone numbers or other private information belonging to other parents with anyone. </a:t>
            </a:r>
          </a:p>
          <a:p>
            <a:endParaRPr lang="en-US">
              <a:latin typeface="Comic Sans MS" panose="030F0702030302020204" pitchFamily="66" charset="0"/>
            </a:endParaRPr>
          </a:p>
          <a:p>
            <a:r>
              <a:rPr lang="en-US">
                <a:latin typeface="Comic Sans MS" panose="030F0702030302020204" pitchFamily="66" charset="0"/>
              </a:rPr>
              <a:t>Thank you for your support with this.</a:t>
            </a:r>
          </a:p>
        </p:txBody>
      </p:sp>
    </p:spTree>
    <p:extLst>
      <p:ext uri="{BB962C8B-B14F-4D97-AF65-F5344CB8AC3E}">
        <p14:creationId xmlns:p14="http://schemas.microsoft.com/office/powerpoint/2010/main" val="211977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219201"/>
            <a:ext cx="9083352" cy="4906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eaLnBrk="1" hangingPunct="1">
              <a:lnSpc>
                <a:spcPct val="120000"/>
              </a:lnSpc>
              <a:buNone/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alt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Coming up: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altLang="en-US" sz="2400" b="1" u="sng" dirty="0">
                <a:solidFill>
                  <a:srgbClr val="FF0000"/>
                </a:solidFill>
                <a:latin typeface="Comic Sans MS"/>
              </a:rPr>
              <a:t>Reception Curriculum meeting (To be confirmed)</a:t>
            </a:r>
            <a:endParaRPr lang="en-GB" altLang="en-US" sz="2400" dirty="0">
              <a:latin typeface="Comic Sans MS" panose="030F0702030302020204" pitchFamily="66" charset="0"/>
            </a:endParaRP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Thank you for listening.</a:t>
            </a:r>
            <a:endParaRPr lang="en-GB" altLang="en-US" sz="2400" b="1" u="sng" dirty="0">
              <a:latin typeface="Comic Sans MS" panose="030F0702030302020204" pitchFamily="66" charset="0"/>
            </a:endParaRP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Are there any questions?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00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ildren Friends 16x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hoolyard kids education presentation, album (widescreen).potx" id="{B61009BD-7448-452D-9EB3-A92629EDAAF7}" vid="{D5A61431-CA5A-45CA-9A81-30AAFC8F1B2C}"/>
    </a:ext>
  </a:extLst>
</a:theme>
</file>

<file path=ppt/theme/theme2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840930f-8fb4-4274-9220-a3cf7220bb84">
      <Terms xmlns="http://schemas.microsoft.com/office/infopath/2007/PartnerControls"/>
    </lcf76f155ced4ddcb4097134ff3c332f>
    <TaxCatchAll xmlns="8ee1c9b8-d17d-4d79-9408-339ed503b7e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68335EEF76C94D89DCF34D53C0CC1F" ma:contentTypeVersion="17" ma:contentTypeDescription="Create a new document." ma:contentTypeScope="" ma:versionID="bccfca7c2c2c3b0a4c70620c9f03a5fe">
  <xsd:schema xmlns:xsd="http://www.w3.org/2001/XMLSchema" xmlns:xs="http://www.w3.org/2001/XMLSchema" xmlns:p="http://schemas.microsoft.com/office/2006/metadata/properties" xmlns:ns2="3840930f-8fb4-4274-9220-a3cf7220bb84" xmlns:ns3="8ee1c9b8-d17d-4d79-9408-339ed503b7ef" targetNamespace="http://schemas.microsoft.com/office/2006/metadata/properties" ma:root="true" ma:fieldsID="a977c5ff63d45e8bf469f9c6fce6eac6" ns2:_="" ns3:_="">
    <xsd:import namespace="3840930f-8fb4-4274-9220-a3cf7220bb84"/>
    <xsd:import namespace="8ee1c9b8-d17d-4d79-9408-339ed503b7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40930f-8fb4-4274-9220-a3cf7220bb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39008eb0-66be-4a47-9636-f9e2601727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1c9b8-d17d-4d79-9408-339ed503b7ef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98a06273-ab6d-4571-b5a2-fcf1ae67a29b}" ma:internalName="TaxCatchAll" ma:showField="CatchAllData" ma:web="8ee1c9b8-d17d-4d79-9408-339ed503b7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A15C6C-6BB6-4DB6-B7D6-7F14EAB2CC5C}">
  <ds:schemaRefs>
    <ds:schemaRef ds:uri="http://www.w3.org/XML/1998/namespace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8ee1c9b8-d17d-4d79-9408-339ed503b7ef"/>
    <ds:schemaRef ds:uri="3840930f-8fb4-4274-9220-a3cf7220bb84"/>
  </ds:schemaRefs>
</ds:datastoreItem>
</file>

<file path=customXml/itemProps2.xml><?xml version="1.0" encoding="utf-8"?>
<ds:datastoreItem xmlns:ds="http://schemas.openxmlformats.org/officeDocument/2006/customXml" ds:itemID="{47D819AA-693A-4788-8F4E-44E8E1FDC459}">
  <ds:schemaRefs>
    <ds:schemaRef ds:uri="3840930f-8fb4-4274-9220-a3cf7220bb84"/>
    <ds:schemaRef ds:uri="8ee1c9b8-d17d-4d79-9408-339ed503b7e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Schoolyard kids education presentation, album (widescreen)</Template>
  <TotalTime>42</TotalTime>
  <Words>936</Words>
  <Application>Microsoft Office PowerPoint</Application>
  <PresentationFormat>Widescreen</PresentationFormat>
  <Paragraphs>98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Comic Sans MS</vt:lpstr>
      <vt:lpstr>Times New Roman</vt:lpstr>
      <vt:lpstr>Children Friends 16x9</vt:lpstr>
      <vt:lpstr>Meet the Teacher  Tigger class</vt:lpstr>
      <vt:lpstr>School Uniform</vt:lpstr>
      <vt:lpstr>Times</vt:lpstr>
      <vt:lpstr>School Dinners</vt:lpstr>
      <vt:lpstr>PowerPoint Presentation</vt:lpstr>
      <vt:lpstr>Forest School</vt:lpstr>
      <vt:lpstr>General</vt:lpstr>
      <vt:lpstr>Admin.</vt:lpstr>
      <vt:lpstr>Final Important Points / Reminders</vt:lpstr>
      <vt:lpstr>PowerPoint Presentation</vt:lpstr>
      <vt:lpstr>PowerPoint Presentation</vt:lpstr>
      <vt:lpstr>PowerPoint Presentation</vt:lpstr>
      <vt:lpstr>Family Learning courses provided by Hillingdon</vt:lpstr>
      <vt:lpstr> General Data Protection Regulation  (GDPR)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smalik79.312</dc:creator>
  <cp:keywords/>
  <cp:lastModifiedBy>Preetinder Ahluwalia</cp:lastModifiedBy>
  <cp:revision>22</cp:revision>
  <cp:lastPrinted>2021-09-02T13:04:20Z</cp:lastPrinted>
  <dcterms:created xsi:type="dcterms:W3CDTF">2020-09-09T13:34:43Z</dcterms:created>
  <dcterms:modified xsi:type="dcterms:W3CDTF">2026-09-10T14:59:09Z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0x010100CD68335EEF76C94D89DCF34D53C0CC1F</vt:lpwstr>
  </property>
  <property fmtid="{D5CDD505-2E9C-101B-9397-08002B2CF9AE}" pid="4" name="Order">
    <vt:r8>25277000</vt:r8>
  </property>
  <property fmtid="{D5CDD505-2E9C-101B-9397-08002B2CF9AE}" pid="5" name="MediaServiceImageTags">
    <vt:lpwstr/>
  </property>
</Properties>
</file>