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1"/>
  </p:notesMasterIdLst>
  <p:handoutMasterIdLst>
    <p:handoutMasterId r:id="rId62"/>
  </p:handoutMasterIdLst>
  <p:sldIdLst>
    <p:sldId id="256" r:id="rId5"/>
    <p:sldId id="343" r:id="rId6"/>
    <p:sldId id="419" r:id="rId7"/>
    <p:sldId id="345" r:id="rId8"/>
    <p:sldId id="346" r:id="rId9"/>
    <p:sldId id="257" r:id="rId10"/>
    <p:sldId id="259" r:id="rId11"/>
    <p:sldId id="260" r:id="rId12"/>
    <p:sldId id="344" r:id="rId13"/>
    <p:sldId id="262" r:id="rId14"/>
    <p:sldId id="347" r:id="rId15"/>
    <p:sldId id="311" r:id="rId16"/>
    <p:sldId id="318" r:id="rId17"/>
    <p:sldId id="309" r:id="rId18"/>
    <p:sldId id="315" r:id="rId19"/>
    <p:sldId id="317" r:id="rId20"/>
    <p:sldId id="263" r:id="rId21"/>
    <p:sldId id="264" r:id="rId22"/>
    <p:sldId id="269" r:id="rId23"/>
    <p:sldId id="272" r:id="rId24"/>
    <p:sldId id="266" r:id="rId25"/>
    <p:sldId id="304" r:id="rId26"/>
    <p:sldId id="341" r:id="rId27"/>
    <p:sldId id="339" r:id="rId28"/>
    <p:sldId id="340" r:id="rId29"/>
    <p:sldId id="275" r:id="rId30"/>
    <p:sldId id="320" r:id="rId31"/>
    <p:sldId id="349" r:id="rId32"/>
    <p:sldId id="350" r:id="rId33"/>
    <p:sldId id="351" r:id="rId34"/>
    <p:sldId id="352" r:id="rId35"/>
    <p:sldId id="401" r:id="rId36"/>
    <p:sldId id="402" r:id="rId37"/>
    <p:sldId id="403" r:id="rId38"/>
    <p:sldId id="353" r:id="rId39"/>
    <p:sldId id="417" r:id="rId40"/>
    <p:sldId id="354" r:id="rId41"/>
    <p:sldId id="355" r:id="rId42"/>
    <p:sldId id="412" r:id="rId43"/>
    <p:sldId id="356" r:id="rId44"/>
    <p:sldId id="418" r:id="rId45"/>
    <p:sldId id="329" r:id="rId46"/>
    <p:sldId id="357" r:id="rId47"/>
    <p:sldId id="358" r:id="rId48"/>
    <p:sldId id="335" r:id="rId49"/>
    <p:sldId id="336" r:id="rId50"/>
    <p:sldId id="286" r:id="rId51"/>
    <p:sldId id="307" r:id="rId52"/>
    <p:sldId id="324" r:id="rId53"/>
    <p:sldId id="337" r:id="rId54"/>
    <p:sldId id="348" r:id="rId55"/>
    <p:sldId id="333" r:id="rId56"/>
    <p:sldId id="334" r:id="rId57"/>
    <p:sldId id="338" r:id="rId58"/>
    <p:sldId id="301" r:id="rId59"/>
    <p:sldId id="420" r:id="rId60"/>
  </p:sldIdLst>
  <p:sldSz cx="9144000" cy="6858000" type="screen4x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187" autoAdjust="0"/>
  </p:normalViewPr>
  <p:slideViewPr>
    <p:cSldViewPr snapToGrid="0" snapToObjects="1">
      <p:cViewPr varScale="1">
        <p:scale>
          <a:sx n="67" d="100"/>
          <a:sy n="67" d="100"/>
        </p:scale>
        <p:origin x="930"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notesMaster" Target="notesMasters/notesMaster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beel Khamis" userId="a6a4f137-b688-41c4-80f2-052580efdc8e" providerId="ADAL" clId="{75401E03-EA7C-47EA-A7F2-80F891B1BA7F}"/>
    <pc:docChg chg="custSel addSld modSld">
      <pc:chgData name="Nabeel Khamis" userId="a6a4f137-b688-41c4-80f2-052580efdc8e" providerId="ADAL" clId="{75401E03-EA7C-47EA-A7F2-80F891B1BA7F}" dt="2026-09-17T12:40:48.163" v="3" actId="22"/>
      <pc:docMkLst>
        <pc:docMk/>
      </pc:docMkLst>
      <pc:sldChg chg="addSp delSp modSp new mod">
        <pc:chgData name="Nabeel Khamis" userId="a6a4f137-b688-41c4-80f2-052580efdc8e" providerId="ADAL" clId="{75401E03-EA7C-47EA-A7F2-80F891B1BA7F}" dt="2026-09-17T12:40:48.163" v="3" actId="22"/>
        <pc:sldMkLst>
          <pc:docMk/>
          <pc:sldMk cId="1175328515" sldId="420"/>
        </pc:sldMkLst>
        <pc:spChg chg="mod">
          <ac:chgData name="Nabeel Khamis" userId="a6a4f137-b688-41c4-80f2-052580efdc8e" providerId="ADAL" clId="{75401E03-EA7C-47EA-A7F2-80F891B1BA7F}" dt="2026-09-17T12:40:41.831" v="2" actId="27636"/>
          <ac:spMkLst>
            <pc:docMk/>
            <pc:sldMk cId="1175328515" sldId="420"/>
            <ac:spMk id="2" creationId="{530E9977-20E0-492F-99AE-DCDC8A2207E4}"/>
          </ac:spMkLst>
        </pc:spChg>
        <pc:spChg chg="del">
          <ac:chgData name="Nabeel Khamis" userId="a6a4f137-b688-41c4-80f2-052580efdc8e" providerId="ADAL" clId="{75401E03-EA7C-47EA-A7F2-80F891B1BA7F}" dt="2026-09-17T12:40:48.163" v="3" actId="22"/>
          <ac:spMkLst>
            <pc:docMk/>
            <pc:sldMk cId="1175328515" sldId="420"/>
            <ac:spMk id="3" creationId="{A4CEABA4-6CB6-44F8-B7CA-91AD98906ADF}"/>
          </ac:spMkLst>
        </pc:spChg>
        <pc:picChg chg="add mod ord">
          <ac:chgData name="Nabeel Khamis" userId="a6a4f137-b688-41c4-80f2-052580efdc8e" providerId="ADAL" clId="{75401E03-EA7C-47EA-A7F2-80F891B1BA7F}" dt="2026-09-17T12:40:48.163" v="3" actId="22"/>
          <ac:picMkLst>
            <pc:docMk/>
            <pc:sldMk cId="1175328515" sldId="420"/>
            <ac:picMk id="5" creationId="{92A113A5-D88F-48F3-8BAA-11535139A948}"/>
          </ac:picMkLst>
        </pc:picChg>
      </pc:sldChg>
    </pc:docChg>
  </pc:docChgLst>
  <pc:docChgLst>
    <pc:chgData name="Gemma Hatt" userId="dee20032-6162-46c5-ab66-332ab06df0c9" providerId="ADAL" clId="{131F1BEB-A283-4634-91BB-1FF12830E990}"/>
    <pc:docChg chg="custSel delSld modSld">
      <pc:chgData name="Gemma Hatt" userId="dee20032-6162-46c5-ab66-332ab06df0c9" providerId="ADAL" clId="{131F1BEB-A283-4634-91BB-1FF12830E990}" dt="2026-09-17T14:37:18.032" v="59" actId="2696"/>
      <pc:docMkLst>
        <pc:docMk/>
      </pc:docMkLst>
      <pc:sldChg chg="modSp del mod">
        <pc:chgData name="Gemma Hatt" userId="dee20032-6162-46c5-ab66-332ab06df0c9" providerId="ADAL" clId="{131F1BEB-A283-4634-91BB-1FF12830E990}" dt="2026-09-17T14:37:18.032" v="59" actId="2696"/>
        <pc:sldMkLst>
          <pc:docMk/>
          <pc:sldMk cId="3918907391" sldId="261"/>
        </pc:sldMkLst>
        <pc:spChg chg="mod">
          <ac:chgData name="Gemma Hatt" userId="dee20032-6162-46c5-ab66-332ab06df0c9" providerId="ADAL" clId="{131F1BEB-A283-4634-91BB-1FF12830E990}" dt="2026-09-17T14:36:52.257" v="56" actId="20577"/>
          <ac:spMkLst>
            <pc:docMk/>
            <pc:sldMk cId="3918907391" sldId="261"/>
            <ac:spMk id="3" creationId="{00000000-0000-0000-0000-000000000000}"/>
          </ac:spMkLst>
        </pc:spChg>
      </pc:sldChg>
      <pc:sldChg chg="modSp mod">
        <pc:chgData name="Gemma Hatt" userId="dee20032-6162-46c5-ab66-332ab06df0c9" providerId="ADAL" clId="{131F1BEB-A283-4634-91BB-1FF12830E990}" dt="2026-09-17T14:37:12.493" v="58"/>
        <pc:sldMkLst>
          <pc:docMk/>
          <pc:sldMk cId="1945089521" sldId="346"/>
        </pc:sldMkLst>
        <pc:spChg chg="mod">
          <ac:chgData name="Gemma Hatt" userId="dee20032-6162-46c5-ab66-332ab06df0c9" providerId="ADAL" clId="{131F1BEB-A283-4634-91BB-1FF12830E990}" dt="2026-09-17T14:37:12.493" v="58"/>
          <ac:spMkLst>
            <pc:docMk/>
            <pc:sldMk cId="1945089521" sldId="346"/>
            <ac:spMk id="2" creationId="{00000000-0000-0000-0000-000000000000}"/>
          </ac:spMkLst>
        </pc:spChg>
      </pc:sldChg>
      <pc:sldChg chg="addSp delSp modSp mod">
        <pc:chgData name="Gemma Hatt" userId="dee20032-6162-46c5-ab66-332ab06df0c9" providerId="ADAL" clId="{131F1BEB-A283-4634-91BB-1FF12830E990}" dt="2026-09-17T14:35:51.258" v="31" actId="20577"/>
        <pc:sldMkLst>
          <pc:docMk/>
          <pc:sldMk cId="1229844268" sldId="347"/>
        </pc:sldMkLst>
        <pc:spChg chg="add mod">
          <ac:chgData name="Gemma Hatt" userId="dee20032-6162-46c5-ab66-332ab06df0c9" providerId="ADAL" clId="{131F1BEB-A283-4634-91BB-1FF12830E990}" dt="2026-09-17T14:35:51.258" v="31" actId="20577"/>
          <ac:spMkLst>
            <pc:docMk/>
            <pc:sldMk cId="1229844268" sldId="347"/>
            <ac:spMk id="2" creationId="{096EA77E-6605-4DF4-B845-D58A734B7DD0}"/>
          </ac:spMkLst>
        </pc:spChg>
        <pc:picChg chg="del">
          <ac:chgData name="Gemma Hatt" userId="dee20032-6162-46c5-ab66-332ab06df0c9" providerId="ADAL" clId="{131F1BEB-A283-4634-91BB-1FF12830E990}" dt="2026-09-17T14:34:10.218" v="17" actId="478"/>
          <ac:picMkLst>
            <pc:docMk/>
            <pc:sldMk cId="1229844268" sldId="347"/>
            <ac:picMk id="4" creationId="{3AC21B3D-AAA2-48EC-8D65-466E94424E2F}"/>
          </ac:picMkLst>
        </pc:picChg>
      </pc:sldChg>
      <pc:sldChg chg="addSp delSp modSp mod">
        <pc:chgData name="Gemma Hatt" userId="dee20032-6162-46c5-ab66-332ab06df0c9" providerId="ADAL" clId="{131F1BEB-A283-4634-91BB-1FF12830E990}" dt="2026-09-17T14:31:11.594" v="3" actId="1076"/>
        <pc:sldMkLst>
          <pc:docMk/>
          <pc:sldMk cId="1813319978" sldId="419"/>
        </pc:sldMkLst>
        <pc:picChg chg="del">
          <ac:chgData name="Gemma Hatt" userId="dee20032-6162-46c5-ab66-332ab06df0c9" providerId="ADAL" clId="{131F1BEB-A283-4634-91BB-1FF12830E990}" dt="2026-09-17T14:29:18.808" v="0" actId="478"/>
          <ac:picMkLst>
            <pc:docMk/>
            <pc:sldMk cId="1813319978" sldId="419"/>
            <ac:picMk id="5" creationId="{AAB6AB4D-63A3-4C9C-849F-0EF721A12ABA}"/>
          </ac:picMkLst>
        </pc:picChg>
        <pc:picChg chg="add mod">
          <ac:chgData name="Gemma Hatt" userId="dee20032-6162-46c5-ab66-332ab06df0c9" providerId="ADAL" clId="{131F1BEB-A283-4634-91BB-1FF12830E990}" dt="2026-09-17T14:31:11.594" v="3" actId="1076"/>
          <ac:picMkLst>
            <pc:docMk/>
            <pc:sldMk cId="1813319978" sldId="419"/>
            <ac:picMk id="6" creationId="{DDBC73F6-B331-4283-8CA9-8C88D1AEE2A7}"/>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14763" y="0"/>
            <a:ext cx="2919412" cy="493713"/>
          </a:xfrm>
          <a:prstGeom prst="rect">
            <a:avLst/>
          </a:prstGeom>
        </p:spPr>
        <p:txBody>
          <a:bodyPr vert="horz" lIns="91440" tIns="45720" rIns="91440" bIns="45720" rtlCol="0"/>
          <a:lstStyle>
            <a:lvl1pPr algn="r">
              <a:defRPr sz="1200"/>
            </a:lvl1pPr>
          </a:lstStyle>
          <a:p>
            <a:fld id="{BEEA6EF2-4E2A-4A04-855F-6CD143F3FDE0}" type="datetimeFigureOut">
              <a:rPr lang="en-GB" smtClean="0"/>
              <a:pPr/>
              <a:t>17/09/2026</a:t>
            </a:fld>
            <a:endParaRPr lang="en-GB"/>
          </a:p>
        </p:txBody>
      </p:sp>
      <p:sp>
        <p:nvSpPr>
          <p:cNvPr id="4" name="Footer Placeholder 3"/>
          <p:cNvSpPr>
            <a:spLocks noGrp="1"/>
          </p:cNvSpPr>
          <p:nvPr>
            <p:ph type="ftr" sz="quarter" idx="2"/>
          </p:nvPr>
        </p:nvSpPr>
        <p:spPr>
          <a:xfrm>
            <a:off x="0" y="9371013"/>
            <a:ext cx="2919413" cy="49371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14763" y="9371013"/>
            <a:ext cx="2919412" cy="493712"/>
          </a:xfrm>
          <a:prstGeom prst="rect">
            <a:avLst/>
          </a:prstGeom>
        </p:spPr>
        <p:txBody>
          <a:bodyPr vert="horz" lIns="91440" tIns="45720" rIns="91440" bIns="45720" rtlCol="0" anchor="b"/>
          <a:lstStyle>
            <a:lvl1pPr algn="r">
              <a:defRPr sz="1200"/>
            </a:lvl1pPr>
          </a:lstStyle>
          <a:p>
            <a:fld id="{D81F2079-42E0-4218-AB57-9E296467B7D4}" type="slidenum">
              <a:rPr lang="en-GB" smtClean="0"/>
              <a:pPr/>
              <a:t>‹#›</a:t>
            </a:fld>
            <a:endParaRPr lang="en-GB"/>
          </a:p>
        </p:txBody>
      </p:sp>
    </p:spTree>
    <p:extLst>
      <p:ext uri="{BB962C8B-B14F-4D97-AF65-F5344CB8AC3E}">
        <p14:creationId xmlns:p14="http://schemas.microsoft.com/office/powerpoint/2010/main" val="337842587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9413" cy="4937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14763" y="0"/>
            <a:ext cx="2919412" cy="493713"/>
          </a:xfrm>
          <a:prstGeom prst="rect">
            <a:avLst/>
          </a:prstGeom>
        </p:spPr>
        <p:txBody>
          <a:bodyPr vert="horz" lIns="91440" tIns="45720" rIns="91440" bIns="45720" rtlCol="0"/>
          <a:lstStyle>
            <a:lvl1pPr algn="r">
              <a:defRPr sz="1200"/>
            </a:lvl1pPr>
          </a:lstStyle>
          <a:p>
            <a:fld id="{4FA66404-6F1B-47FD-B4C7-DB45609BB3FD}" type="datetimeFigureOut">
              <a:rPr lang="en-GB" smtClean="0"/>
              <a:pPr/>
              <a:t>17/09/2026</a:t>
            </a:fld>
            <a:endParaRPr lang="en-GB"/>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3100" y="4686300"/>
            <a:ext cx="5389563" cy="44402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a:defRPr sz="1200"/>
            </a:lvl1pPr>
          </a:lstStyle>
          <a:p>
            <a:fld id="{2A761B29-A3C8-4C89-9503-BE1763F1582F}" type="slidenum">
              <a:rPr lang="en-GB" smtClean="0"/>
              <a:pPr/>
              <a:t>‹#›</a:t>
            </a:fld>
            <a:endParaRPr lang="en-GB"/>
          </a:p>
        </p:txBody>
      </p:sp>
    </p:spTree>
    <p:extLst>
      <p:ext uri="{BB962C8B-B14F-4D97-AF65-F5344CB8AC3E}">
        <p14:creationId xmlns:p14="http://schemas.microsoft.com/office/powerpoint/2010/main" val="732783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A761B29-A3C8-4C89-9503-BE1763F1582F}" type="slidenum">
              <a:rPr lang="en-GB" smtClean="0"/>
              <a:pPr/>
              <a:t>11</a:t>
            </a:fld>
            <a:endParaRPr lang="en-GB"/>
          </a:p>
        </p:txBody>
      </p:sp>
    </p:spTree>
    <p:extLst>
      <p:ext uri="{BB962C8B-B14F-4D97-AF65-F5344CB8AC3E}">
        <p14:creationId xmlns:p14="http://schemas.microsoft.com/office/powerpoint/2010/main" val="2070740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44AA7584-0AE5-ED50-2CE6-1CCB337EF92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9FEBB3C-A0CC-42CB-85C1-F11A693FC087}" type="slidenum">
              <a:rPr lang="en-GB" altLang="en-US" smtClean="0"/>
              <a:pPr>
                <a:spcBef>
                  <a:spcPct val="0"/>
                </a:spcBef>
              </a:pPr>
              <a:t>36</a:t>
            </a:fld>
            <a:endParaRPr lang="en-GB" altLang="en-US"/>
          </a:p>
        </p:txBody>
      </p:sp>
      <p:sp>
        <p:nvSpPr>
          <p:cNvPr id="31747" name="Rectangle 2">
            <a:extLst>
              <a:ext uri="{FF2B5EF4-FFF2-40B4-BE49-F238E27FC236}">
                <a16:creationId xmlns:a16="http://schemas.microsoft.com/office/drawing/2014/main" id="{5AC2CBF2-AB23-8DB2-7A87-32C59F1B2B50}"/>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D88DA105-1488-601C-232C-889254744AF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30078E09-8339-A821-B8F0-0F42D20733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641857A-262E-435D-A5E2-9562CB3CF022}" type="slidenum">
              <a:rPr lang="en-GB" altLang="en-US" smtClean="0"/>
              <a:pPr>
                <a:spcBef>
                  <a:spcPct val="0"/>
                </a:spcBef>
              </a:pPr>
              <a:t>39</a:t>
            </a:fld>
            <a:endParaRPr lang="en-GB" altLang="en-US"/>
          </a:p>
        </p:txBody>
      </p:sp>
      <p:sp>
        <p:nvSpPr>
          <p:cNvPr id="35843" name="Rectangle 2">
            <a:extLst>
              <a:ext uri="{FF2B5EF4-FFF2-40B4-BE49-F238E27FC236}">
                <a16:creationId xmlns:a16="http://schemas.microsoft.com/office/drawing/2014/main" id="{0A11B114-E76B-2D74-AF8E-BF92B38BD2A6}"/>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E03CA71D-E356-AE8F-566D-8BFC5CBF4A4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30078E09-8339-A821-B8F0-0F42D20733B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641857A-262E-435D-A5E2-9562CB3CF022}" type="slidenum">
              <a:rPr lang="en-GB" altLang="en-US" smtClean="0"/>
              <a:pPr>
                <a:spcBef>
                  <a:spcPct val="0"/>
                </a:spcBef>
              </a:pPr>
              <a:t>41</a:t>
            </a:fld>
            <a:endParaRPr lang="en-GB" altLang="en-US"/>
          </a:p>
        </p:txBody>
      </p:sp>
      <p:sp>
        <p:nvSpPr>
          <p:cNvPr id="35843" name="Rectangle 2">
            <a:extLst>
              <a:ext uri="{FF2B5EF4-FFF2-40B4-BE49-F238E27FC236}">
                <a16:creationId xmlns:a16="http://schemas.microsoft.com/office/drawing/2014/main" id="{0A11B114-E76B-2D74-AF8E-BF92B38BD2A6}"/>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E03CA71D-E356-AE8F-566D-8BFC5CBF4A4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a:latin typeface="Arial" panose="020B0604020202020204" pitchFamily="34" charset="0"/>
            </a:endParaRPr>
          </a:p>
        </p:txBody>
      </p:sp>
    </p:spTree>
    <p:extLst>
      <p:ext uri="{BB962C8B-B14F-4D97-AF65-F5344CB8AC3E}">
        <p14:creationId xmlns:p14="http://schemas.microsoft.com/office/powerpoint/2010/main" val="19146097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A761B29-A3C8-4C89-9503-BE1763F1582F}" type="slidenum">
              <a:rPr lang="en-GB" smtClean="0"/>
              <a:pPr/>
              <a:t>42</a:t>
            </a:fld>
            <a:endParaRPr lang="en-GB"/>
          </a:p>
        </p:txBody>
      </p:sp>
    </p:spTree>
    <p:extLst>
      <p:ext uri="{BB962C8B-B14F-4D97-AF65-F5344CB8AC3E}">
        <p14:creationId xmlns:p14="http://schemas.microsoft.com/office/powerpoint/2010/main" val="39482875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defRPr>
            </a:lvl1pPr>
            <a:lvl2pPr marL="742950" indent="-285750" eaLnBrk="0" hangingPunct="0">
              <a:spcBef>
                <a:spcPct val="30000"/>
              </a:spcBef>
              <a:defRPr sz="1200">
                <a:solidFill>
                  <a:schemeClr val="tx1"/>
                </a:solidFill>
                <a:latin typeface="Arial" charset="0"/>
              </a:defRPr>
            </a:lvl2pPr>
            <a:lvl3pPr marL="1143000" indent="-228600" eaLnBrk="0" hangingPunct="0">
              <a:spcBef>
                <a:spcPct val="30000"/>
              </a:spcBef>
              <a:defRPr sz="1200">
                <a:solidFill>
                  <a:schemeClr val="tx1"/>
                </a:solidFill>
                <a:latin typeface="Arial" charset="0"/>
              </a:defRPr>
            </a:lvl3pPr>
            <a:lvl4pPr marL="1600200" indent="-228600" eaLnBrk="0" hangingPunct="0">
              <a:spcBef>
                <a:spcPct val="30000"/>
              </a:spcBef>
              <a:defRPr sz="1200">
                <a:solidFill>
                  <a:schemeClr val="tx1"/>
                </a:solidFill>
                <a:latin typeface="Arial" charset="0"/>
              </a:defRPr>
            </a:lvl4pPr>
            <a:lvl5pPr marL="2057400" indent="-228600" eaLnBrk="0" hangingPunct="0">
              <a:spcBef>
                <a:spcPct val="30000"/>
              </a:spcBef>
              <a:defRPr sz="1200">
                <a:solidFill>
                  <a:schemeClr val="tx1"/>
                </a:solidFill>
                <a:latin typeface="Arial" charset="0"/>
              </a:defRPr>
            </a:lvl5pPr>
            <a:lvl6pPr marL="2514600" indent="-228600" eaLnBrk="0" fontAlgn="base" hangingPunct="0">
              <a:spcBef>
                <a:spcPct val="30000"/>
              </a:spcBef>
              <a:spcAft>
                <a:spcPct val="0"/>
              </a:spcAft>
              <a:defRPr sz="1200">
                <a:solidFill>
                  <a:schemeClr val="tx1"/>
                </a:solidFill>
                <a:latin typeface="Arial" charset="0"/>
              </a:defRPr>
            </a:lvl6pPr>
            <a:lvl7pPr marL="2971800" indent="-228600" eaLnBrk="0" fontAlgn="base" hangingPunct="0">
              <a:spcBef>
                <a:spcPct val="30000"/>
              </a:spcBef>
              <a:spcAft>
                <a:spcPct val="0"/>
              </a:spcAft>
              <a:defRPr sz="1200">
                <a:solidFill>
                  <a:schemeClr val="tx1"/>
                </a:solidFill>
                <a:latin typeface="Arial" charset="0"/>
              </a:defRPr>
            </a:lvl7pPr>
            <a:lvl8pPr marL="3429000" indent="-228600" eaLnBrk="0" fontAlgn="base" hangingPunct="0">
              <a:spcBef>
                <a:spcPct val="30000"/>
              </a:spcBef>
              <a:spcAft>
                <a:spcPct val="0"/>
              </a:spcAft>
              <a:defRPr sz="1200">
                <a:solidFill>
                  <a:schemeClr val="tx1"/>
                </a:solidFill>
                <a:latin typeface="Arial" charset="0"/>
              </a:defRPr>
            </a:lvl8pPr>
            <a:lvl9pPr marL="3886200" indent="-228600" eaLnBrk="0" fontAlgn="base" hangingPunct="0">
              <a:spcBef>
                <a:spcPct val="30000"/>
              </a:spcBef>
              <a:spcAft>
                <a:spcPct val="0"/>
              </a:spcAft>
              <a:defRPr sz="1200">
                <a:solidFill>
                  <a:schemeClr val="tx1"/>
                </a:solidFill>
                <a:latin typeface="Arial" charset="0"/>
              </a:defRPr>
            </a:lvl9pPr>
          </a:lstStyle>
          <a:p>
            <a:pPr eaLnBrk="1" hangingPunct="1">
              <a:spcBef>
                <a:spcPct val="0"/>
              </a:spcBef>
            </a:pPr>
            <a:fld id="{84B61C1D-DBA7-4BE1-9B1D-61327EF0BCD6}" type="slidenum">
              <a:rPr lang="en-US" altLang="en-US" smtClean="0"/>
              <a:pPr eaLnBrk="1" hangingPunct="1">
                <a:spcBef>
                  <a:spcPct val="0"/>
                </a:spcBef>
              </a:pPr>
              <a:t>54</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310060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738905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945194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3539182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2267535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247817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20354333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544248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782194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24756131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22D7BFA-0B23-4940-B80C-E4A75C2B017B}" type="datetimeFigureOut">
              <a:rPr lang="en-US" smtClean="0"/>
              <a:pPr/>
              <a:t>9/17/2026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10838428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77813"/>
            <a:ext cx="7772400"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914400" y="1600200"/>
            <a:ext cx="381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876800" y="1600200"/>
            <a:ext cx="3810000" cy="45307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A9989C94-DEF3-9232-682C-D1719DD637B9}"/>
              </a:ext>
            </a:extLst>
          </p:cNvPr>
          <p:cNvSpPr>
            <a:spLocks noGrp="1"/>
          </p:cNvSpPr>
          <p:nvPr>
            <p:ph type="dt" sz="half" idx="10"/>
          </p:nvPr>
        </p:nvSpPr>
        <p:spPr/>
        <p:txBody>
          <a:bodyPr/>
          <a:lstStyle>
            <a:lvl1pPr>
              <a:defRPr/>
            </a:lvl1pPr>
          </a:lstStyle>
          <a:p>
            <a:pPr>
              <a:defRPr/>
            </a:pPr>
            <a:endParaRPr lang="en-GB"/>
          </a:p>
        </p:txBody>
      </p:sp>
      <p:sp>
        <p:nvSpPr>
          <p:cNvPr id="6" name="Footer Placeholder 4">
            <a:extLst>
              <a:ext uri="{FF2B5EF4-FFF2-40B4-BE49-F238E27FC236}">
                <a16:creationId xmlns:a16="http://schemas.microsoft.com/office/drawing/2014/main" id="{11DE8E5A-9244-8A8E-2D69-F7D7E92C90A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8AB00E1-DC5D-6EB9-6C9C-36DF400CE731}"/>
              </a:ext>
            </a:extLst>
          </p:cNvPr>
          <p:cNvSpPr>
            <a:spLocks noGrp="1"/>
          </p:cNvSpPr>
          <p:nvPr>
            <p:ph type="sldNum" sz="quarter" idx="12"/>
          </p:nvPr>
        </p:nvSpPr>
        <p:spPr/>
        <p:txBody>
          <a:bodyPr/>
          <a:lstStyle>
            <a:lvl1pPr>
              <a:defRPr/>
            </a:lvl1pPr>
          </a:lstStyle>
          <a:p>
            <a:pPr>
              <a:defRPr/>
            </a:pPr>
            <a:fld id="{719F00D9-46BA-416B-9FE3-504B034A1D83}" type="slidenum">
              <a:rPr lang="en-GB" altLang="en-US"/>
              <a:pPr>
                <a:defRPr/>
              </a:pPr>
              <a:t>‹#›</a:t>
            </a:fld>
            <a:endParaRPr lang="en-GB" altLang="en-US"/>
          </a:p>
        </p:txBody>
      </p:sp>
    </p:spTree>
    <p:extLst>
      <p:ext uri="{BB962C8B-B14F-4D97-AF65-F5344CB8AC3E}">
        <p14:creationId xmlns:p14="http://schemas.microsoft.com/office/powerpoint/2010/main" val="1619675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2D7BFA-0B23-4940-B80C-E4A75C2B017B}" type="datetimeFigureOut">
              <a:rPr lang="en-US" smtClean="0"/>
              <a:pPr/>
              <a:t>9/17/2026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0D0B9F-DE29-E544-8165-21DA501115F1}" type="slidenum">
              <a:rPr lang="en-US" smtClean="0"/>
              <a:pPr/>
              <a:t>‹#›</a:t>
            </a:fld>
            <a:endParaRPr lang="en-US" dirty="0"/>
          </a:p>
        </p:txBody>
      </p:sp>
    </p:spTree>
    <p:extLst>
      <p:ext uri="{BB962C8B-B14F-4D97-AF65-F5344CB8AC3E}">
        <p14:creationId xmlns:p14="http://schemas.microsoft.com/office/powerpoint/2010/main" val="3082565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literactive.com/" TargetMode="External"/><Relationship Id="rId2" Type="http://schemas.openxmlformats.org/officeDocument/2006/relationships/hyperlink" Target="http://www.topmarks.co.uk/" TargetMode="External"/><Relationship Id="rId1" Type="http://schemas.openxmlformats.org/officeDocument/2006/relationships/slideLayout" Target="../slideLayouts/slideLayout2.xml"/><Relationship Id="rId5" Type="http://schemas.openxmlformats.org/officeDocument/2006/relationships/hyperlink" Target="https://www.activelearnprimary.co.uk/login?c=0" TargetMode="External"/><Relationship Id="rId4" Type="http://schemas.openxmlformats.org/officeDocument/2006/relationships/hyperlink" Target="http://www.oxfordowl.co.uk"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42.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jpeg"/></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45.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www.firstdiscoverers.co.uk/early-years-painting-activities-ideas/"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yeadinginf.co.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instagram.com/yeading_infants"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28703"/>
            <a:ext cx="7772400" cy="2674962"/>
          </a:xfrm>
        </p:spPr>
        <p:txBody>
          <a:bodyPr>
            <a:normAutofit/>
          </a:bodyPr>
          <a:lstStyle/>
          <a:p>
            <a:r>
              <a:rPr lang="en-US" u="sng" dirty="0"/>
              <a:t>Welcome to our</a:t>
            </a:r>
            <a:br>
              <a:rPr lang="en-US" u="sng" dirty="0"/>
            </a:br>
            <a:r>
              <a:rPr lang="en-US" u="sng" dirty="0"/>
              <a:t>Reception Curriculum Meeting </a:t>
            </a:r>
          </a:p>
        </p:txBody>
      </p:sp>
      <p:sp>
        <p:nvSpPr>
          <p:cNvPr id="3" name="Subtitle 2"/>
          <p:cNvSpPr>
            <a:spLocks noGrp="1"/>
          </p:cNvSpPr>
          <p:nvPr>
            <p:ph type="subTitle" idx="1"/>
          </p:nvPr>
        </p:nvSpPr>
        <p:spPr>
          <a:xfrm>
            <a:off x="1371600" y="2591099"/>
            <a:ext cx="6400800" cy="3468806"/>
          </a:xfrm>
        </p:spPr>
        <p:txBody>
          <a:bodyPr>
            <a:normAutofit fontScale="85000" lnSpcReduction="20000"/>
          </a:bodyPr>
          <a:lstStyle/>
          <a:p>
            <a:pPr marL="457200" indent="-457200" algn="l">
              <a:buFont typeface="Arial" panose="020B0604020202020204" pitchFamily="34" charset="0"/>
              <a:buChar char="•"/>
            </a:pPr>
            <a:r>
              <a:rPr lang="en-US" b="1" dirty="0">
                <a:solidFill>
                  <a:schemeClr val="tx1"/>
                </a:solidFill>
              </a:rPr>
              <a:t>Important information</a:t>
            </a:r>
            <a:endParaRPr lang="en-GB" b="1" dirty="0">
              <a:solidFill>
                <a:schemeClr val="tx1"/>
              </a:solidFill>
            </a:endParaRPr>
          </a:p>
          <a:p>
            <a:pPr lvl="0" algn="l"/>
            <a:endParaRPr lang="en-GB" b="1" dirty="0">
              <a:solidFill>
                <a:schemeClr val="tx1"/>
              </a:solidFill>
            </a:endParaRPr>
          </a:p>
          <a:p>
            <a:pPr marL="457200" indent="-457200" algn="l">
              <a:buFont typeface="Arial" panose="020B0604020202020204" pitchFamily="34" charset="0"/>
              <a:buChar char="•"/>
            </a:pPr>
            <a:r>
              <a:rPr lang="en-GB" b="1" dirty="0">
                <a:solidFill>
                  <a:schemeClr val="tx1"/>
                </a:solidFill>
              </a:rPr>
              <a:t>Assessment in Reception</a:t>
            </a:r>
          </a:p>
          <a:p>
            <a:pPr marL="457200" indent="-457200" algn="l">
              <a:buFont typeface="Arial" panose="020B0604020202020204" pitchFamily="34" charset="0"/>
              <a:buChar char="•"/>
            </a:pPr>
            <a:endParaRPr lang="en-GB" b="1" dirty="0">
              <a:solidFill>
                <a:schemeClr val="tx1"/>
              </a:solidFill>
            </a:endParaRPr>
          </a:p>
          <a:p>
            <a:pPr marL="457200" indent="-457200" algn="l">
              <a:buFont typeface="Arial" panose="020B0604020202020204" pitchFamily="34" charset="0"/>
              <a:buChar char="•"/>
            </a:pPr>
            <a:r>
              <a:rPr lang="en-GB" b="1">
                <a:solidFill>
                  <a:schemeClr val="tx1"/>
                </a:solidFill>
              </a:rPr>
              <a:t>Curriculum </a:t>
            </a:r>
            <a:r>
              <a:rPr lang="en-GB" b="1" dirty="0">
                <a:solidFill>
                  <a:schemeClr val="tx1"/>
                </a:solidFill>
              </a:rPr>
              <a:t>areas</a:t>
            </a:r>
          </a:p>
          <a:p>
            <a:r>
              <a:rPr lang="en-GB" b="1" dirty="0">
                <a:solidFill>
                  <a:schemeClr val="tx1"/>
                </a:solidFill>
              </a:rPr>
              <a:t> </a:t>
            </a:r>
          </a:p>
          <a:p>
            <a:pPr marL="457200" lvl="0" indent="-457200" algn="l">
              <a:buFont typeface="Arial" panose="020B0604020202020204" pitchFamily="34" charset="0"/>
              <a:buChar char="•"/>
            </a:pPr>
            <a:r>
              <a:rPr lang="en-GB" b="1" dirty="0">
                <a:solidFill>
                  <a:schemeClr val="tx1"/>
                </a:solidFill>
              </a:rPr>
              <a:t>Questionnaire sent out after this meeting</a:t>
            </a:r>
          </a:p>
          <a:p>
            <a:pPr marL="457200" lvl="0" indent="-457200" algn="l">
              <a:buFont typeface="Arial" panose="020B0604020202020204" pitchFamily="34" charset="0"/>
              <a:buChar char="•"/>
            </a:pPr>
            <a:endParaRPr lang="en-GB" dirty="0"/>
          </a:p>
          <a:p>
            <a:pPr marL="457200" lvl="0" indent="-457200" algn="l">
              <a:buFont typeface="Arial" panose="020B0604020202020204" pitchFamily="34" charset="0"/>
              <a:buChar char="•"/>
            </a:pPr>
            <a:endParaRPr lang="en-GB" dirty="0"/>
          </a:p>
          <a:p>
            <a:endParaRPr lang="en-US" dirty="0">
              <a:solidFill>
                <a:schemeClr val="tx1"/>
              </a:solidFill>
            </a:endParaRPr>
          </a:p>
        </p:txBody>
      </p:sp>
    </p:spTree>
    <p:extLst>
      <p:ext uri="{BB962C8B-B14F-4D97-AF65-F5344CB8AC3E}">
        <p14:creationId xmlns:p14="http://schemas.microsoft.com/office/powerpoint/2010/main" val="3798203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6330" y="291161"/>
            <a:ext cx="7835956" cy="1426588"/>
          </a:xfrm>
          <a:prstGeom prst="rect">
            <a:avLst/>
          </a:prstGeom>
        </p:spPr>
      </p:pic>
      <p:pic>
        <p:nvPicPr>
          <p:cNvPr id="6" name="Picture 5"/>
          <p:cNvPicPr>
            <a:picLocks noChangeAspect="1"/>
          </p:cNvPicPr>
          <p:nvPr/>
        </p:nvPicPr>
        <p:blipFill>
          <a:blip r:embed="rId3"/>
          <a:stretch>
            <a:fillRect/>
          </a:stretch>
        </p:blipFill>
        <p:spPr>
          <a:xfrm>
            <a:off x="2809260" y="2863087"/>
            <a:ext cx="5803895" cy="3554276"/>
          </a:xfrm>
          <a:prstGeom prst="rect">
            <a:avLst/>
          </a:prstGeom>
        </p:spPr>
      </p:pic>
      <p:sp>
        <p:nvSpPr>
          <p:cNvPr id="2" name="TextBox 1"/>
          <p:cNvSpPr txBox="1"/>
          <p:nvPr/>
        </p:nvSpPr>
        <p:spPr>
          <a:xfrm>
            <a:off x="0" y="1941092"/>
            <a:ext cx="9154396" cy="584775"/>
          </a:xfrm>
          <a:prstGeom prst="rect">
            <a:avLst/>
          </a:prstGeom>
          <a:noFill/>
        </p:spPr>
        <p:txBody>
          <a:bodyPr wrap="square" rtlCol="0">
            <a:spAutoFit/>
          </a:bodyPr>
          <a:lstStyle/>
          <a:p>
            <a:pPr marL="457200" indent="-457200">
              <a:buFont typeface="Arial" panose="020B0604020202020204" pitchFamily="34" charset="0"/>
              <a:buChar char="•"/>
            </a:pPr>
            <a:r>
              <a:rPr lang="en-GB" sz="3200" b="1" dirty="0"/>
              <a:t>See timetable for all </a:t>
            </a:r>
            <a:r>
              <a:rPr lang="en-GB" sz="3200" b="1" u="sng" dirty="0"/>
              <a:t>0-5 years </a:t>
            </a:r>
            <a:r>
              <a:rPr lang="en-GB" sz="3200" b="1" dirty="0"/>
              <a:t>services on website.</a:t>
            </a:r>
          </a:p>
        </p:txBody>
      </p:sp>
    </p:spTree>
    <p:extLst>
      <p:ext uri="{BB962C8B-B14F-4D97-AF65-F5344CB8AC3E}">
        <p14:creationId xmlns:p14="http://schemas.microsoft.com/office/powerpoint/2010/main" val="13693615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DDBC73F6-B331-4283-8CA9-8C88D1AEE2A7}"/>
              </a:ext>
            </a:extLst>
          </p:cNvPr>
          <p:cNvPicPr>
            <a:picLocks noChangeAspect="1"/>
          </p:cNvPicPr>
          <p:nvPr/>
        </p:nvPicPr>
        <p:blipFill>
          <a:blip r:embed="rId2"/>
          <a:stretch>
            <a:fillRect/>
          </a:stretch>
        </p:blipFill>
        <p:spPr>
          <a:xfrm>
            <a:off x="205935" y="430047"/>
            <a:ext cx="8732129" cy="5997906"/>
          </a:xfrm>
          <a:prstGeom prst="rect">
            <a:avLst/>
          </a:prstGeom>
        </p:spPr>
      </p:pic>
    </p:spTree>
    <p:extLst>
      <p:ext uri="{BB962C8B-B14F-4D97-AF65-F5344CB8AC3E}">
        <p14:creationId xmlns:p14="http://schemas.microsoft.com/office/powerpoint/2010/main" val="18133199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64210" y="0"/>
            <a:ext cx="8815580" cy="1725318"/>
          </a:xfrm>
          <a:prstGeom prst="rect">
            <a:avLst/>
          </a:prstGeom>
        </p:spPr>
      </p:pic>
      <p:pic>
        <p:nvPicPr>
          <p:cNvPr id="6" name="Picture 5"/>
          <p:cNvPicPr>
            <a:picLocks noChangeAspect="1"/>
          </p:cNvPicPr>
          <p:nvPr/>
        </p:nvPicPr>
        <p:blipFill>
          <a:blip r:embed="rId3"/>
          <a:stretch>
            <a:fillRect/>
          </a:stretch>
        </p:blipFill>
        <p:spPr>
          <a:xfrm>
            <a:off x="6292515" y="315082"/>
            <a:ext cx="2591022" cy="2008156"/>
          </a:xfrm>
          <a:prstGeom prst="rect">
            <a:avLst/>
          </a:prstGeom>
        </p:spPr>
      </p:pic>
      <p:sp>
        <p:nvSpPr>
          <p:cNvPr id="3" name="TextBox 2"/>
          <p:cNvSpPr txBox="1"/>
          <p:nvPr/>
        </p:nvSpPr>
        <p:spPr>
          <a:xfrm>
            <a:off x="382703" y="1319160"/>
            <a:ext cx="8761297" cy="2308324"/>
          </a:xfrm>
          <a:prstGeom prst="rect">
            <a:avLst/>
          </a:prstGeom>
          <a:noFill/>
        </p:spPr>
        <p:txBody>
          <a:bodyPr wrap="square" rtlCol="0">
            <a:spAutoFit/>
          </a:bodyPr>
          <a:lstStyle/>
          <a:p>
            <a:pPr marL="571500" indent="-571500">
              <a:buFont typeface="Arial" panose="020B0604020202020204" pitchFamily="34" charset="0"/>
              <a:buChar char="•"/>
            </a:pPr>
            <a:r>
              <a:rPr lang="en-GB" sz="3600" dirty="0"/>
              <a:t>Penalty Notices</a:t>
            </a:r>
          </a:p>
          <a:p>
            <a:pPr marL="571500" indent="-571500">
              <a:buFont typeface="Arial" panose="020B0604020202020204" pitchFamily="34" charset="0"/>
              <a:buChar char="•"/>
            </a:pPr>
            <a:r>
              <a:rPr lang="en-GB" sz="3600" dirty="0"/>
              <a:t>Lateness</a:t>
            </a:r>
          </a:p>
          <a:p>
            <a:pPr marL="571500" indent="-571500">
              <a:buFont typeface="Arial" panose="020B0604020202020204" pitchFamily="34" charset="0"/>
              <a:buChar char="•"/>
            </a:pPr>
            <a:r>
              <a:rPr lang="en-GB" sz="3600" dirty="0"/>
              <a:t>Appointments</a:t>
            </a:r>
          </a:p>
          <a:p>
            <a:pPr marL="571500" indent="-571500">
              <a:buFont typeface="Arial" panose="020B0604020202020204" pitchFamily="34" charset="0"/>
              <a:buChar char="•"/>
            </a:pPr>
            <a:r>
              <a:rPr lang="en-GB" sz="3600" dirty="0"/>
              <a:t>Children need to be in the class at 8:55am.</a:t>
            </a:r>
          </a:p>
        </p:txBody>
      </p:sp>
    </p:spTree>
    <p:extLst>
      <p:ext uri="{BB962C8B-B14F-4D97-AF65-F5344CB8AC3E}">
        <p14:creationId xmlns:p14="http://schemas.microsoft.com/office/powerpoint/2010/main" val="42322645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505615" y="57546"/>
            <a:ext cx="8132769" cy="1322947"/>
          </a:xfrm>
          <a:prstGeom prst="rect">
            <a:avLst/>
          </a:prstGeom>
        </p:spPr>
      </p:pic>
      <p:sp>
        <p:nvSpPr>
          <p:cNvPr id="2" name="TextBox 1"/>
          <p:cNvSpPr txBox="1"/>
          <p:nvPr/>
        </p:nvSpPr>
        <p:spPr>
          <a:xfrm>
            <a:off x="727767" y="1380493"/>
            <a:ext cx="6978050" cy="6001643"/>
          </a:xfrm>
          <a:prstGeom prst="rect">
            <a:avLst/>
          </a:prstGeom>
          <a:noFill/>
        </p:spPr>
        <p:txBody>
          <a:bodyPr wrap="square" rtlCol="0">
            <a:spAutoFit/>
          </a:bodyPr>
          <a:lstStyle/>
          <a:p>
            <a:pPr marL="457200" indent="-457200">
              <a:buFont typeface="Arial" panose="020B0604020202020204" pitchFamily="34" charset="0"/>
              <a:buChar char="•"/>
            </a:pPr>
            <a:r>
              <a:rPr lang="en-GB" sz="3200" b="1" dirty="0"/>
              <a:t>No phones in school premises</a:t>
            </a:r>
          </a:p>
          <a:p>
            <a:pPr marL="457200" indent="-457200">
              <a:buFont typeface="Arial" panose="020B0604020202020204" pitchFamily="34" charset="0"/>
              <a:buChar char="•"/>
            </a:pPr>
            <a:r>
              <a:rPr lang="en-GB" sz="3200" b="1" dirty="0"/>
              <a:t>Allergy aware school</a:t>
            </a:r>
          </a:p>
          <a:p>
            <a:pPr marL="457200" indent="-457200">
              <a:buFont typeface="Arial" panose="020B0604020202020204" pitchFamily="34" charset="0"/>
              <a:buChar char="•"/>
            </a:pPr>
            <a:r>
              <a:rPr lang="en-GB" sz="3200" b="1" dirty="0"/>
              <a:t>Scooters and Bicycles</a:t>
            </a:r>
          </a:p>
          <a:p>
            <a:pPr marL="457200" indent="-457200">
              <a:buFont typeface="Arial" panose="020B0604020202020204" pitchFamily="34" charset="0"/>
              <a:buChar char="•"/>
            </a:pPr>
            <a:r>
              <a:rPr lang="en-GB" sz="3200" b="1" dirty="0"/>
              <a:t>GDPR (no photos of classroom or children)</a:t>
            </a:r>
            <a:endParaRPr lang="en-GB" sz="3200" dirty="0"/>
          </a:p>
          <a:p>
            <a:pPr marL="457200" indent="-457200">
              <a:buFont typeface="Arial" panose="020B0604020202020204" pitchFamily="34" charset="0"/>
              <a:buChar char="•"/>
            </a:pPr>
            <a:r>
              <a:rPr lang="en-GB" sz="3200" dirty="0"/>
              <a:t>Birthday Books</a:t>
            </a:r>
          </a:p>
          <a:p>
            <a:pPr marL="457200" indent="-457200">
              <a:buFont typeface="Arial" panose="020B0604020202020204" pitchFamily="34" charset="0"/>
              <a:buChar char="•"/>
            </a:pPr>
            <a:r>
              <a:rPr lang="en-GB" sz="3200" dirty="0"/>
              <a:t>Hijab and </a:t>
            </a:r>
            <a:r>
              <a:rPr lang="en-GB" sz="3200" dirty="0" err="1"/>
              <a:t>Patkas</a:t>
            </a:r>
            <a:r>
              <a:rPr lang="en-GB" sz="3200" dirty="0"/>
              <a:t> – Blue only</a:t>
            </a:r>
          </a:p>
          <a:p>
            <a:pPr marL="457200" indent="-457200">
              <a:buFont typeface="Arial" panose="020B0604020202020204" pitchFamily="34" charset="0"/>
              <a:buChar char="•"/>
            </a:pPr>
            <a:r>
              <a:rPr lang="en-GB" sz="3200" dirty="0"/>
              <a:t>No party hair pins and bands</a:t>
            </a:r>
          </a:p>
          <a:p>
            <a:pPr marL="457200" indent="-457200">
              <a:buFont typeface="Arial" panose="020B0604020202020204" pitchFamily="34" charset="0"/>
              <a:buChar char="•"/>
            </a:pPr>
            <a:r>
              <a:rPr lang="en-US" sz="3200" dirty="0"/>
              <a:t>Waterproof coats</a:t>
            </a:r>
          </a:p>
          <a:p>
            <a:pPr marL="457200" indent="-457200">
              <a:buFont typeface="Arial" panose="020B0604020202020204" pitchFamily="34" charset="0"/>
              <a:buChar char="•"/>
            </a:pPr>
            <a:r>
              <a:rPr lang="en-US" sz="3200" dirty="0"/>
              <a:t>Wellington boots </a:t>
            </a:r>
          </a:p>
          <a:p>
            <a:pPr marL="457200" indent="-457200">
              <a:buFont typeface="Arial" panose="020B0604020202020204" pitchFamily="34" charset="0"/>
              <a:buChar char="•"/>
            </a:pPr>
            <a:r>
              <a:rPr lang="en-US" sz="3200" dirty="0"/>
              <a:t>PE kits (January)</a:t>
            </a:r>
          </a:p>
          <a:p>
            <a:pPr marL="457200" indent="-457200">
              <a:buFont typeface="Arial" panose="020B0604020202020204" pitchFamily="34" charset="0"/>
              <a:buChar char="•"/>
            </a:pPr>
            <a:endParaRPr lang="en-GB" sz="3200" dirty="0"/>
          </a:p>
        </p:txBody>
      </p:sp>
    </p:spTree>
    <p:extLst>
      <p:ext uri="{BB962C8B-B14F-4D97-AF65-F5344CB8AC3E}">
        <p14:creationId xmlns:p14="http://schemas.microsoft.com/office/powerpoint/2010/main" val="19450895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Healthy Lunches</a:t>
            </a:r>
          </a:p>
        </p:txBody>
      </p:sp>
      <p:sp>
        <p:nvSpPr>
          <p:cNvPr id="3" name="Content Placeholder 2"/>
          <p:cNvSpPr>
            <a:spLocks noGrp="1"/>
          </p:cNvSpPr>
          <p:nvPr>
            <p:ph idx="1"/>
          </p:nvPr>
        </p:nvSpPr>
        <p:spPr/>
        <p:txBody>
          <a:bodyPr>
            <a:normAutofit fontScale="92500" lnSpcReduction="10000"/>
          </a:bodyPr>
          <a:lstStyle/>
          <a:p>
            <a:r>
              <a:rPr lang="en-US" dirty="0"/>
              <a:t>Eat better, Do better</a:t>
            </a:r>
          </a:p>
          <a:p>
            <a:r>
              <a:rPr lang="en-US" dirty="0"/>
              <a:t>Fresh vegetables straight from our garden – at least two servings</a:t>
            </a:r>
          </a:p>
          <a:p>
            <a:r>
              <a:rPr lang="en-US" dirty="0"/>
              <a:t>Meat (chicken) and fish choices</a:t>
            </a:r>
          </a:p>
          <a:p>
            <a:r>
              <a:rPr lang="en-US" dirty="0"/>
              <a:t>Cater for vegetarians</a:t>
            </a:r>
          </a:p>
          <a:p>
            <a:r>
              <a:rPr lang="en-US" dirty="0"/>
              <a:t>Bread and salad</a:t>
            </a:r>
          </a:p>
          <a:p>
            <a:r>
              <a:rPr lang="en-US" dirty="0"/>
              <a:t>Healthy drinks</a:t>
            </a:r>
          </a:p>
          <a:p>
            <a:r>
              <a:rPr lang="en-US" dirty="0"/>
              <a:t>No deep frying, no processed meats or savoury snacks</a:t>
            </a:r>
          </a:p>
        </p:txBody>
      </p:sp>
    </p:spTree>
    <p:extLst>
      <p:ext uri="{BB962C8B-B14F-4D97-AF65-F5344CB8AC3E}">
        <p14:creationId xmlns:p14="http://schemas.microsoft.com/office/powerpoint/2010/main" val="1416756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Safe Routes to School</a:t>
            </a:r>
          </a:p>
        </p:txBody>
      </p:sp>
      <p:sp>
        <p:nvSpPr>
          <p:cNvPr id="3" name="Content Placeholder 2"/>
          <p:cNvSpPr>
            <a:spLocks noGrp="1"/>
          </p:cNvSpPr>
          <p:nvPr>
            <p:ph idx="1"/>
          </p:nvPr>
        </p:nvSpPr>
        <p:spPr/>
        <p:txBody>
          <a:bodyPr/>
          <a:lstStyle/>
          <a:p>
            <a:r>
              <a:rPr lang="en-US" dirty="0"/>
              <a:t>Parking on Carlyon Road</a:t>
            </a:r>
          </a:p>
          <a:p>
            <a:endParaRPr lang="en-US" dirty="0"/>
          </a:p>
          <a:p>
            <a:r>
              <a:rPr lang="en-US" dirty="0"/>
              <a:t>No walking or cycling through the school car park, nor the school playgrounds.</a:t>
            </a:r>
          </a:p>
        </p:txBody>
      </p:sp>
    </p:spTree>
    <p:extLst>
      <p:ext uri="{BB962C8B-B14F-4D97-AF65-F5344CB8AC3E}">
        <p14:creationId xmlns:p14="http://schemas.microsoft.com/office/powerpoint/2010/main" val="3145743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Websites</a:t>
            </a:r>
          </a:p>
        </p:txBody>
      </p:sp>
      <p:sp>
        <p:nvSpPr>
          <p:cNvPr id="3" name="Content Placeholder 2"/>
          <p:cNvSpPr>
            <a:spLocks noGrp="1"/>
          </p:cNvSpPr>
          <p:nvPr>
            <p:ph idx="1"/>
          </p:nvPr>
        </p:nvSpPr>
        <p:spPr/>
        <p:txBody>
          <a:bodyPr>
            <a:normAutofit fontScale="92500" lnSpcReduction="10000"/>
          </a:bodyPr>
          <a:lstStyle/>
          <a:p>
            <a:pPr marL="0" indent="0">
              <a:buNone/>
            </a:pPr>
            <a:r>
              <a:rPr lang="en-US" dirty="0">
                <a:hlinkClick r:id="rId2"/>
              </a:rPr>
              <a:t>http://www.topmarks.co.uk/</a:t>
            </a:r>
            <a:endParaRPr lang="en-US" dirty="0"/>
          </a:p>
          <a:p>
            <a:pPr marL="0" indent="0">
              <a:buNone/>
            </a:pPr>
            <a:r>
              <a:rPr lang="en-US" dirty="0">
                <a:hlinkClick r:id="rId3"/>
              </a:rPr>
              <a:t>http://www.literactive.com</a:t>
            </a:r>
            <a:endParaRPr lang="en-US" dirty="0"/>
          </a:p>
          <a:p>
            <a:pPr marL="0" indent="0">
              <a:buNone/>
            </a:pPr>
            <a:endParaRPr lang="en-US" dirty="0"/>
          </a:p>
          <a:p>
            <a:pPr marL="0" indent="0">
              <a:buNone/>
            </a:pPr>
            <a:r>
              <a:rPr lang="en-US" dirty="0"/>
              <a:t>Reading website:</a:t>
            </a:r>
          </a:p>
          <a:p>
            <a:pPr marL="0" indent="0">
              <a:buNone/>
            </a:pPr>
            <a:r>
              <a:rPr lang="en-US" u="sng" dirty="0">
                <a:solidFill>
                  <a:srgbClr val="0000FF"/>
                </a:solidFill>
                <a:hlinkClick r:id="rId4"/>
              </a:rPr>
              <a:t>www.oxfordowl.co.uk</a:t>
            </a:r>
            <a:endParaRPr lang="en-US" u="sng" dirty="0">
              <a:solidFill>
                <a:srgbClr val="0000FF"/>
              </a:solidFill>
            </a:endParaRPr>
          </a:p>
          <a:p>
            <a:pPr marL="0" indent="0">
              <a:buNone/>
            </a:pPr>
            <a:r>
              <a:rPr lang="en-US" dirty="0"/>
              <a:t>Parents/</a:t>
            </a:r>
            <a:r>
              <a:rPr lang="en-US" dirty="0" err="1"/>
              <a:t>Carers</a:t>
            </a:r>
            <a:r>
              <a:rPr lang="en-US" dirty="0"/>
              <a:t> must register to use this website</a:t>
            </a:r>
          </a:p>
          <a:p>
            <a:pPr marL="0" indent="0">
              <a:buNone/>
            </a:pPr>
            <a:endParaRPr lang="en-US" dirty="0"/>
          </a:p>
          <a:p>
            <a:pPr marL="0" indent="0">
              <a:buNone/>
            </a:pPr>
            <a:r>
              <a:rPr lang="en-US" dirty="0"/>
              <a:t>Bug club </a:t>
            </a:r>
            <a:r>
              <a:rPr lang="en-US" dirty="0">
                <a:hlinkClick r:id="rId5"/>
              </a:rPr>
              <a:t>https://www.activelearnprimary.co.uk/login?c=0</a:t>
            </a: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601265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a:spLocks noGrp="1"/>
          </p:cNvSpPr>
          <p:nvPr>
            <p:ph idx="1"/>
          </p:nvPr>
        </p:nvSpPr>
        <p:spPr>
          <a:xfrm>
            <a:off x="539750" y="1700213"/>
            <a:ext cx="8229600" cy="4114800"/>
          </a:xfrm>
        </p:spPr>
        <p:txBody>
          <a:bodyPr rtlCol="0">
            <a:normAutofit fontScale="70000" lnSpcReduction="20000"/>
          </a:bodyPr>
          <a:lstStyle/>
          <a:p>
            <a:pPr marL="274320" indent="-274320" fontAlgn="ctr">
              <a:defRPr/>
            </a:pPr>
            <a:r>
              <a:rPr lang="en-GB" b="1" dirty="0"/>
              <a:t>Working in greater depth/ Exceeding </a:t>
            </a:r>
            <a:endParaRPr lang="en-GB" dirty="0"/>
          </a:p>
          <a:p>
            <a:pPr marL="274320" indent="-274320" fontAlgn="ctr">
              <a:defRPr/>
            </a:pPr>
            <a:r>
              <a:rPr lang="en-GB" dirty="0"/>
              <a:t>Using and applying knowledge, skills or understanding across the curriculum</a:t>
            </a:r>
          </a:p>
          <a:p>
            <a:pPr marL="274320" indent="-274320" fontAlgn="ctr">
              <a:defRPr/>
            </a:pPr>
            <a:r>
              <a:rPr lang="en-GB" b="1" dirty="0"/>
              <a:t>Working At/ Expected (2)</a:t>
            </a:r>
            <a:endParaRPr lang="en-GB" dirty="0"/>
          </a:p>
          <a:p>
            <a:pPr marL="274320" indent="-274320" fontAlgn="ctr">
              <a:defRPr/>
            </a:pPr>
            <a:r>
              <a:rPr lang="en-GB" dirty="0"/>
              <a:t>Secure in their understanding within the context of teaching</a:t>
            </a:r>
          </a:p>
          <a:p>
            <a:pPr marL="274320" indent="-274320" fontAlgn="ctr">
              <a:defRPr/>
            </a:pPr>
            <a:r>
              <a:rPr lang="en-GB" b="1" dirty="0"/>
              <a:t>Working  Towards/ Emerging (1)</a:t>
            </a:r>
            <a:endParaRPr lang="en-GB" dirty="0"/>
          </a:p>
          <a:p>
            <a:pPr marL="274320" indent="-274320" fontAlgn="ctr">
              <a:defRPr/>
            </a:pPr>
            <a:r>
              <a:rPr lang="en-GB" dirty="0"/>
              <a:t>Increasing understanding</a:t>
            </a:r>
          </a:p>
          <a:p>
            <a:pPr marL="274320" indent="-274320" fontAlgn="ctr">
              <a:defRPr/>
            </a:pPr>
            <a:r>
              <a:rPr lang="en-GB" b="1" dirty="0"/>
              <a:t>Working  Below</a:t>
            </a:r>
            <a:endParaRPr lang="en-GB" dirty="0"/>
          </a:p>
          <a:p>
            <a:pPr marL="274320" indent="-274320" fontAlgn="ctr">
              <a:defRPr/>
            </a:pPr>
            <a:r>
              <a:rPr lang="en-GB" dirty="0"/>
              <a:t>Just starting to learn knowledge or skill</a:t>
            </a:r>
          </a:p>
          <a:p>
            <a:pPr marL="0" indent="0" fontAlgn="auto">
              <a:spcAft>
                <a:spcPts val="0"/>
              </a:spcAft>
              <a:buFont typeface="Wingdings" pitchFamily="2" charset="2"/>
              <a:buNone/>
              <a:defRPr/>
            </a:pPr>
            <a:endParaRPr lang="en-GB" dirty="0">
              <a:solidFill>
                <a:schemeClr val="tx1">
                  <a:lumMod val="50000"/>
                  <a:lumOff val="50000"/>
                </a:schemeClr>
              </a:solidFill>
            </a:endParaRPr>
          </a:p>
          <a:p>
            <a:pPr marL="0" indent="0" fontAlgn="auto">
              <a:spcAft>
                <a:spcPts val="0"/>
              </a:spcAft>
              <a:buFont typeface="Wingdings" pitchFamily="2" charset="2"/>
              <a:buNone/>
              <a:defRPr/>
            </a:pPr>
            <a:r>
              <a:rPr lang="en-GB" sz="4600" dirty="0"/>
              <a:t>Reception Baseline within 6 weeks</a:t>
            </a:r>
          </a:p>
        </p:txBody>
      </p:sp>
      <p:sp>
        <p:nvSpPr>
          <p:cNvPr id="2" name="TextBox 1"/>
          <p:cNvSpPr txBox="1"/>
          <p:nvPr/>
        </p:nvSpPr>
        <p:spPr>
          <a:xfrm>
            <a:off x="712856" y="341622"/>
            <a:ext cx="7883387" cy="769441"/>
          </a:xfrm>
          <a:prstGeom prst="rect">
            <a:avLst/>
          </a:prstGeom>
          <a:noFill/>
        </p:spPr>
        <p:txBody>
          <a:bodyPr wrap="square" rtlCol="0">
            <a:spAutoFit/>
          </a:bodyPr>
          <a:lstStyle/>
          <a:p>
            <a:r>
              <a:rPr lang="en-GB" sz="4400" b="1" u="sng" dirty="0"/>
              <a:t>Assessment in Reception</a:t>
            </a:r>
          </a:p>
        </p:txBody>
      </p:sp>
    </p:spTree>
    <p:extLst>
      <p:ext uri="{BB962C8B-B14F-4D97-AF65-F5344CB8AC3E}">
        <p14:creationId xmlns:p14="http://schemas.microsoft.com/office/powerpoint/2010/main" val="2675111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Reception Curriculum</a:t>
            </a:r>
          </a:p>
        </p:txBody>
      </p:sp>
      <p:sp>
        <p:nvSpPr>
          <p:cNvPr id="3" name="Content Placeholder 2"/>
          <p:cNvSpPr>
            <a:spLocks noGrp="1"/>
          </p:cNvSpPr>
          <p:nvPr>
            <p:ph idx="1"/>
          </p:nvPr>
        </p:nvSpPr>
        <p:spPr/>
        <p:txBody>
          <a:bodyPr>
            <a:normAutofit fontScale="77500" lnSpcReduction="20000"/>
          </a:bodyPr>
          <a:lstStyle/>
          <a:p>
            <a:r>
              <a:rPr lang="en-US" dirty="0"/>
              <a:t>7 areas of the Early Years curriculum:</a:t>
            </a:r>
          </a:p>
          <a:p>
            <a:pPr marL="0" indent="0">
              <a:buNone/>
            </a:pPr>
            <a:r>
              <a:rPr lang="en-US" b="1" u="sng" dirty="0"/>
              <a:t>Prime</a:t>
            </a:r>
          </a:p>
          <a:p>
            <a:pPr marL="0" indent="0">
              <a:buNone/>
            </a:pPr>
            <a:r>
              <a:rPr lang="en-US" dirty="0"/>
              <a:t> - Communication and Language</a:t>
            </a:r>
          </a:p>
          <a:p>
            <a:pPr marL="0" indent="0">
              <a:buNone/>
            </a:pPr>
            <a:r>
              <a:rPr lang="en-US" dirty="0"/>
              <a:t> - Personal, Social and Emotional Development</a:t>
            </a:r>
          </a:p>
          <a:p>
            <a:pPr marL="0" indent="0">
              <a:buNone/>
            </a:pPr>
            <a:r>
              <a:rPr lang="en-US" dirty="0"/>
              <a:t> - Physical Development</a:t>
            </a:r>
          </a:p>
          <a:p>
            <a:pPr marL="0" indent="0">
              <a:buNone/>
            </a:pPr>
            <a:endParaRPr lang="en-US" dirty="0"/>
          </a:p>
          <a:p>
            <a:pPr marL="0" indent="0">
              <a:buNone/>
            </a:pPr>
            <a:r>
              <a:rPr lang="en-US" b="1" u="sng" dirty="0"/>
              <a:t>Specific</a:t>
            </a:r>
          </a:p>
          <a:p>
            <a:pPr marL="0" indent="0">
              <a:buNone/>
            </a:pPr>
            <a:r>
              <a:rPr lang="en-US" dirty="0"/>
              <a:t> - Literacy</a:t>
            </a:r>
          </a:p>
          <a:p>
            <a:pPr marL="0" indent="0">
              <a:buNone/>
            </a:pPr>
            <a:r>
              <a:rPr lang="en-US" dirty="0"/>
              <a:t> - Mathematics</a:t>
            </a:r>
          </a:p>
          <a:p>
            <a:pPr marL="0" indent="0">
              <a:buNone/>
            </a:pPr>
            <a:r>
              <a:rPr lang="en-US" dirty="0"/>
              <a:t> - Understanding of the World</a:t>
            </a:r>
          </a:p>
          <a:p>
            <a:pPr marL="0" indent="0">
              <a:buNone/>
            </a:pPr>
            <a:r>
              <a:rPr lang="en-US" dirty="0"/>
              <a:t> - Expressive Arts and Design</a:t>
            </a:r>
          </a:p>
        </p:txBody>
      </p:sp>
    </p:spTree>
    <p:extLst>
      <p:ext uri="{BB962C8B-B14F-4D97-AF65-F5344CB8AC3E}">
        <p14:creationId xmlns:p14="http://schemas.microsoft.com/office/powerpoint/2010/main" val="507386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6EA77E-6605-4DF4-B845-D58A734B7DD0}"/>
              </a:ext>
            </a:extLst>
          </p:cNvPr>
          <p:cNvSpPr txBox="1"/>
          <p:nvPr/>
        </p:nvSpPr>
        <p:spPr>
          <a:xfrm>
            <a:off x="1643063" y="2614613"/>
            <a:ext cx="1635191" cy="369332"/>
          </a:xfrm>
          <a:prstGeom prst="rect">
            <a:avLst/>
          </a:prstGeom>
          <a:noFill/>
        </p:spPr>
        <p:txBody>
          <a:bodyPr wrap="none" rtlCol="0">
            <a:spAutoFit/>
          </a:bodyPr>
          <a:lstStyle/>
          <a:p>
            <a:r>
              <a:rPr lang="en-GB" dirty="0" err="1"/>
              <a:t>Currculum</a:t>
            </a:r>
            <a:r>
              <a:rPr lang="en-GB" dirty="0"/>
              <a:t> map</a:t>
            </a:r>
          </a:p>
        </p:txBody>
      </p:sp>
    </p:spTree>
    <p:extLst>
      <p:ext uri="{BB962C8B-B14F-4D97-AF65-F5344CB8AC3E}">
        <p14:creationId xmlns:p14="http://schemas.microsoft.com/office/powerpoint/2010/main" val="1229844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0865"/>
            <a:ext cx="8229600" cy="1143000"/>
          </a:xfrm>
        </p:spPr>
        <p:txBody>
          <a:bodyPr>
            <a:normAutofit fontScale="90000"/>
          </a:bodyPr>
          <a:lstStyle/>
          <a:p>
            <a:br>
              <a:rPr lang="en-GB" dirty="0"/>
            </a:br>
            <a:r>
              <a:rPr lang="en-GB" u="sng" dirty="0"/>
              <a:t>Personal, Social and Emotional Development </a:t>
            </a:r>
            <a:br>
              <a:rPr lang="en-GB" b="1" u="sng" dirty="0"/>
            </a:br>
            <a:r>
              <a:rPr lang="en-GB" b="1" dirty="0"/>
              <a:t>1. </a:t>
            </a:r>
            <a:r>
              <a:rPr lang="en-GB" b="1" u="sng" dirty="0"/>
              <a:t>Making Relationships</a:t>
            </a:r>
          </a:p>
        </p:txBody>
      </p:sp>
      <p:sp>
        <p:nvSpPr>
          <p:cNvPr id="3" name="Content Placeholder 2"/>
          <p:cNvSpPr>
            <a:spLocks noGrp="1"/>
          </p:cNvSpPr>
          <p:nvPr>
            <p:ph idx="1"/>
          </p:nvPr>
        </p:nvSpPr>
        <p:spPr/>
        <p:txBody>
          <a:bodyPr>
            <a:normAutofit fontScale="92500"/>
          </a:bodyPr>
          <a:lstStyle/>
          <a:p>
            <a:endParaRPr lang="en-GB" dirty="0"/>
          </a:p>
          <a:p>
            <a:r>
              <a:rPr lang="en-GB" dirty="0"/>
              <a:t>Children play group games with rules.</a:t>
            </a:r>
          </a:p>
          <a:p>
            <a:pPr marL="0" indent="0">
              <a:buNone/>
            </a:pPr>
            <a:r>
              <a:rPr lang="en-GB" sz="2800" i="1" dirty="0"/>
              <a:t>Board games with family, games in the park, taking turns and waiting for a go. </a:t>
            </a:r>
          </a:p>
          <a:p>
            <a:r>
              <a:rPr lang="en-GB" dirty="0"/>
              <a:t>They understand someone else’s point of view can be different from theirs.</a:t>
            </a:r>
          </a:p>
          <a:p>
            <a:pPr marL="0" indent="0">
              <a:buNone/>
            </a:pPr>
            <a:r>
              <a:rPr lang="en-GB" sz="2800" i="1" dirty="0"/>
              <a:t>Talk about different choices in food, play etc.</a:t>
            </a:r>
          </a:p>
          <a:p>
            <a:r>
              <a:rPr lang="en-GB" dirty="0"/>
              <a:t>They can begin to resolve minor disagreements.</a:t>
            </a:r>
          </a:p>
          <a:p>
            <a:pPr marL="0" indent="0">
              <a:buNone/>
            </a:pPr>
            <a:r>
              <a:rPr lang="en-GB" sz="2600" i="1" dirty="0"/>
              <a:t>Let your child do the talking, become more independent. </a:t>
            </a:r>
          </a:p>
        </p:txBody>
      </p:sp>
    </p:spTree>
    <p:extLst>
      <p:ext uri="{BB962C8B-B14F-4D97-AF65-F5344CB8AC3E}">
        <p14:creationId xmlns:p14="http://schemas.microsoft.com/office/powerpoint/2010/main" val="2758017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0865"/>
            <a:ext cx="8229600" cy="803535"/>
          </a:xfrm>
        </p:spPr>
        <p:txBody>
          <a:bodyPr>
            <a:normAutofit fontScale="90000"/>
          </a:bodyPr>
          <a:lstStyle/>
          <a:p>
            <a:br>
              <a:rPr lang="en-GB" dirty="0"/>
            </a:br>
            <a:r>
              <a:rPr lang="en-GB" dirty="0"/>
              <a:t>Continued…</a:t>
            </a:r>
            <a:br>
              <a:rPr lang="en-GB" dirty="0"/>
            </a:br>
            <a:r>
              <a:rPr lang="en-GB" dirty="0"/>
              <a:t> 2. </a:t>
            </a:r>
            <a:r>
              <a:rPr lang="en-GB" sz="4000" b="1" u="sng" dirty="0"/>
              <a:t>Understanding emotions</a:t>
            </a:r>
          </a:p>
        </p:txBody>
      </p:sp>
      <p:sp>
        <p:nvSpPr>
          <p:cNvPr id="3" name="Content Placeholder 2"/>
          <p:cNvSpPr>
            <a:spLocks noGrp="1"/>
          </p:cNvSpPr>
          <p:nvPr>
            <p:ph idx="1"/>
          </p:nvPr>
        </p:nvSpPr>
        <p:spPr>
          <a:xfrm>
            <a:off x="337456" y="1507753"/>
            <a:ext cx="8229600" cy="5391028"/>
          </a:xfrm>
        </p:spPr>
        <p:txBody>
          <a:bodyPr>
            <a:normAutofit fontScale="92500" lnSpcReduction="20000"/>
          </a:bodyPr>
          <a:lstStyle/>
          <a:p>
            <a:endParaRPr lang="en-GB" dirty="0"/>
          </a:p>
          <a:p>
            <a:r>
              <a:rPr lang="en-GB" sz="3000" dirty="0"/>
              <a:t>Children will begin to learn ways to manage their feelings and ways to maintain control.</a:t>
            </a:r>
          </a:p>
          <a:p>
            <a:pPr marL="0" indent="0">
              <a:buNone/>
            </a:pPr>
            <a:r>
              <a:rPr lang="en-GB" sz="2800" i="1" dirty="0"/>
              <a:t>What to do when they are angry or upset, talk them through it when you are at home, and tell them how you feel. </a:t>
            </a:r>
          </a:p>
          <a:p>
            <a:r>
              <a:rPr lang="en-GB" sz="3000" dirty="0"/>
              <a:t>They should be able to listen to each other’s suggestions.</a:t>
            </a:r>
          </a:p>
          <a:p>
            <a:pPr marL="0" indent="0">
              <a:buNone/>
            </a:pPr>
            <a:r>
              <a:rPr lang="en-GB" sz="2800" i="1" dirty="0"/>
              <a:t>Taking turns in conversation.</a:t>
            </a:r>
          </a:p>
          <a:p>
            <a:r>
              <a:rPr lang="en-GB" sz="3000" dirty="0"/>
              <a:t>They are able to stand up for themselves.</a:t>
            </a:r>
            <a:endParaRPr lang="en-GB" sz="2600" i="1" dirty="0"/>
          </a:p>
          <a:p>
            <a:pPr marL="0" indent="0">
              <a:buNone/>
            </a:pPr>
            <a:r>
              <a:rPr lang="en-GB" sz="2800" i="1" dirty="0"/>
              <a:t>Encourage children to tell teachers if something has happened, if they don’t like something teach them what to say. </a:t>
            </a:r>
            <a:endParaRPr lang="en-GB" sz="2800" dirty="0"/>
          </a:p>
        </p:txBody>
      </p:sp>
    </p:spTree>
    <p:extLst>
      <p:ext uri="{BB962C8B-B14F-4D97-AF65-F5344CB8AC3E}">
        <p14:creationId xmlns:p14="http://schemas.microsoft.com/office/powerpoint/2010/main" val="192053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6477"/>
            <a:ext cx="8229600" cy="1400033"/>
          </a:xfrm>
        </p:spPr>
        <p:txBody>
          <a:bodyPr>
            <a:normAutofit fontScale="90000"/>
          </a:bodyPr>
          <a:lstStyle/>
          <a:p>
            <a:br>
              <a:rPr lang="en-GB" dirty="0"/>
            </a:br>
            <a:r>
              <a:rPr lang="en-GB" dirty="0"/>
              <a:t>Continued…</a:t>
            </a:r>
            <a:br>
              <a:rPr lang="en-GB" dirty="0"/>
            </a:br>
            <a:r>
              <a:rPr lang="en-GB" dirty="0"/>
              <a:t>3. </a:t>
            </a:r>
            <a:r>
              <a:rPr lang="en-GB" b="1" u="sng" dirty="0"/>
              <a:t>Sense of Self</a:t>
            </a:r>
            <a:r>
              <a:rPr lang="en-GB" dirty="0"/>
              <a:t>: </a:t>
            </a:r>
            <a:r>
              <a:rPr lang="en-GB" b="1" u="sng" dirty="0"/>
              <a:t>Self confidence and Self awareness</a:t>
            </a:r>
            <a:br>
              <a:rPr lang="en-GB" dirty="0"/>
            </a:br>
            <a:endParaRPr lang="en-GB" dirty="0"/>
          </a:p>
        </p:txBody>
      </p:sp>
      <p:sp>
        <p:nvSpPr>
          <p:cNvPr id="3" name="Content Placeholder 2"/>
          <p:cNvSpPr>
            <a:spLocks noGrp="1"/>
          </p:cNvSpPr>
          <p:nvPr>
            <p:ph idx="1"/>
          </p:nvPr>
        </p:nvSpPr>
        <p:spPr>
          <a:xfrm>
            <a:off x="457200" y="1678674"/>
            <a:ext cx="8229600" cy="4844955"/>
          </a:xfrm>
        </p:spPr>
        <p:txBody>
          <a:bodyPr>
            <a:normAutofit/>
          </a:bodyPr>
          <a:lstStyle/>
          <a:p>
            <a:r>
              <a:rPr lang="en-GB" dirty="0"/>
              <a:t>Children should be confident to speak to the class or a group.</a:t>
            </a:r>
          </a:p>
          <a:p>
            <a:r>
              <a:rPr lang="en-GB" dirty="0"/>
              <a:t>They should be resourceful in finding support when they need help or information.</a:t>
            </a:r>
          </a:p>
          <a:p>
            <a:pPr marL="0" indent="0">
              <a:buNone/>
            </a:pPr>
            <a:r>
              <a:rPr lang="en-GB" sz="2400" i="1" dirty="0"/>
              <a:t>If they find something difficult, let them have a go first and then show them. </a:t>
            </a:r>
          </a:p>
          <a:p>
            <a:r>
              <a:rPr lang="en-GB" dirty="0"/>
              <a:t>They should be able to talk about their plans and how they are going to carry it out.</a:t>
            </a:r>
          </a:p>
          <a:p>
            <a:pPr marL="0" indent="0">
              <a:buNone/>
            </a:pPr>
            <a:r>
              <a:rPr lang="en-GB" sz="2400" i="1" dirty="0"/>
              <a:t>Talk to them about what they are doing when playing at home, play with them. </a:t>
            </a:r>
          </a:p>
          <a:p>
            <a:endParaRPr lang="en-GB" dirty="0"/>
          </a:p>
        </p:txBody>
      </p:sp>
    </p:spTree>
    <p:extLst>
      <p:ext uri="{BB962C8B-B14F-4D97-AF65-F5344CB8AC3E}">
        <p14:creationId xmlns:p14="http://schemas.microsoft.com/office/powerpoint/2010/main" val="42676366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t>Physical Development</a:t>
            </a:r>
            <a:br>
              <a:rPr lang="en-GB" dirty="0"/>
            </a:br>
            <a:r>
              <a:rPr lang="en-GB" dirty="0"/>
              <a:t>1. </a:t>
            </a:r>
            <a:r>
              <a:rPr lang="en-GB" sz="3600" b="1" u="sng" dirty="0"/>
              <a:t>Health and Self care</a:t>
            </a:r>
            <a:endParaRPr lang="en-US" sz="3600" b="1" u="sng" dirty="0"/>
          </a:p>
        </p:txBody>
      </p:sp>
      <p:sp>
        <p:nvSpPr>
          <p:cNvPr id="3" name="Content Placeholder 2"/>
          <p:cNvSpPr>
            <a:spLocks noGrp="1"/>
          </p:cNvSpPr>
          <p:nvPr>
            <p:ph idx="1"/>
          </p:nvPr>
        </p:nvSpPr>
        <p:spPr/>
        <p:txBody>
          <a:bodyPr>
            <a:normAutofit lnSpcReduction="10000"/>
          </a:bodyPr>
          <a:lstStyle/>
          <a:p>
            <a:r>
              <a:rPr lang="en-US" dirty="0"/>
              <a:t>Personal hygiene</a:t>
            </a:r>
          </a:p>
          <a:p>
            <a:pPr marL="0" indent="0">
              <a:buNone/>
            </a:pPr>
            <a:r>
              <a:rPr lang="en-US" i="1" dirty="0"/>
              <a:t>Washing hands, blowing their nose</a:t>
            </a:r>
          </a:p>
          <a:p>
            <a:r>
              <a:rPr lang="en-US" dirty="0"/>
              <a:t>Healthy eating </a:t>
            </a:r>
          </a:p>
          <a:p>
            <a:pPr marL="0" indent="0">
              <a:buNone/>
            </a:pPr>
            <a:r>
              <a:rPr lang="en-US" i="1" dirty="0"/>
              <a:t>Know what is good for our body, eat lots of </a:t>
            </a:r>
            <a:r>
              <a:rPr lang="en-US" b="1" i="1" dirty="0"/>
              <a:t>DIFFERENT</a:t>
            </a:r>
            <a:r>
              <a:rPr lang="en-US" i="1" dirty="0"/>
              <a:t> fruit and vegetables at home. </a:t>
            </a:r>
          </a:p>
          <a:p>
            <a:r>
              <a:rPr lang="en-US" dirty="0"/>
              <a:t>Exercise</a:t>
            </a:r>
          </a:p>
          <a:p>
            <a:pPr marL="0" indent="0">
              <a:buNone/>
            </a:pPr>
            <a:r>
              <a:rPr lang="en-US" i="1" dirty="0"/>
              <a:t>Keeping safe while running and climbing. </a:t>
            </a:r>
          </a:p>
          <a:p>
            <a:r>
              <a:rPr lang="en-US" dirty="0"/>
              <a:t>Dressing and undressing independently</a:t>
            </a:r>
          </a:p>
        </p:txBody>
      </p:sp>
    </p:spTree>
    <p:extLst>
      <p:ext uri="{BB962C8B-B14F-4D97-AF65-F5344CB8AC3E}">
        <p14:creationId xmlns:p14="http://schemas.microsoft.com/office/powerpoint/2010/main" val="23653893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t>Physical Development</a:t>
            </a:r>
            <a:br>
              <a:rPr lang="en-US" dirty="0"/>
            </a:br>
            <a:r>
              <a:rPr lang="en-US" dirty="0"/>
              <a:t>2. </a:t>
            </a:r>
            <a:r>
              <a:rPr lang="en-US" sz="3600" b="1" u="sng" dirty="0"/>
              <a:t>Moving and Handling</a:t>
            </a:r>
          </a:p>
        </p:txBody>
      </p:sp>
      <p:sp>
        <p:nvSpPr>
          <p:cNvPr id="3" name="Content Placeholder 2"/>
          <p:cNvSpPr>
            <a:spLocks noGrp="1"/>
          </p:cNvSpPr>
          <p:nvPr>
            <p:ph idx="1"/>
          </p:nvPr>
        </p:nvSpPr>
        <p:spPr/>
        <p:txBody>
          <a:bodyPr/>
          <a:lstStyle/>
          <a:p>
            <a:r>
              <a:rPr lang="en-US" dirty="0"/>
              <a:t>Provide opportunities to be active indoors and outdoors</a:t>
            </a:r>
          </a:p>
          <a:p>
            <a:r>
              <a:rPr lang="en-US" dirty="0"/>
              <a:t>Confidence building, balancing, apparatus</a:t>
            </a:r>
          </a:p>
          <a:p>
            <a:pPr marL="0" indent="0">
              <a:buNone/>
            </a:pPr>
            <a:r>
              <a:rPr lang="en-US" sz="2400" i="1" dirty="0"/>
              <a:t>Let the children be independent on climbing frames</a:t>
            </a:r>
          </a:p>
          <a:p>
            <a:r>
              <a:rPr lang="en-US" dirty="0"/>
              <a:t>Small and large movement</a:t>
            </a:r>
          </a:p>
          <a:p>
            <a:r>
              <a:rPr lang="en-GB" dirty="0"/>
              <a:t>Hand and eye co-ordination- </a:t>
            </a:r>
            <a:r>
              <a:rPr lang="en-GB" sz="2400" i="1" dirty="0"/>
              <a:t>scissors, beading</a:t>
            </a:r>
          </a:p>
          <a:p>
            <a:r>
              <a:rPr lang="en-GB" dirty="0"/>
              <a:t>Handwriting- </a:t>
            </a:r>
            <a:r>
              <a:rPr lang="en-GB" sz="2400" i="1" dirty="0"/>
              <a:t>play dough, painting, chopping, squeezing</a:t>
            </a:r>
            <a:r>
              <a:rPr lang="en-GB" dirty="0"/>
              <a:t> </a:t>
            </a:r>
          </a:p>
          <a:p>
            <a:r>
              <a:rPr lang="en-GB" dirty="0"/>
              <a:t>Movement to music</a:t>
            </a:r>
          </a:p>
          <a:p>
            <a:pPr marL="0" indent="0">
              <a:buNone/>
            </a:pPr>
            <a:endParaRPr lang="en-US" dirty="0"/>
          </a:p>
        </p:txBody>
      </p:sp>
    </p:spTree>
    <p:extLst>
      <p:ext uri="{BB962C8B-B14F-4D97-AF65-F5344CB8AC3E}">
        <p14:creationId xmlns:p14="http://schemas.microsoft.com/office/powerpoint/2010/main" val="2625961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201"/>
            <a:ext cx="8229600" cy="1143000"/>
          </a:xfrm>
        </p:spPr>
        <p:txBody>
          <a:bodyPr/>
          <a:lstStyle/>
          <a:p>
            <a:r>
              <a:rPr lang="en-US" u="sng" dirty="0"/>
              <a:t>Communication and Language</a:t>
            </a:r>
          </a:p>
        </p:txBody>
      </p:sp>
      <p:sp>
        <p:nvSpPr>
          <p:cNvPr id="3" name="Content Placeholder 2"/>
          <p:cNvSpPr>
            <a:spLocks noGrp="1"/>
          </p:cNvSpPr>
          <p:nvPr>
            <p:ph idx="1"/>
          </p:nvPr>
        </p:nvSpPr>
        <p:spPr>
          <a:xfrm>
            <a:off x="457200" y="1119116"/>
            <a:ext cx="8229600" cy="5568287"/>
          </a:xfrm>
        </p:spPr>
        <p:txBody>
          <a:bodyPr>
            <a:normAutofit fontScale="70000" lnSpcReduction="20000"/>
          </a:bodyPr>
          <a:lstStyle/>
          <a:p>
            <a:r>
              <a:rPr lang="en-US" dirty="0"/>
              <a:t>Build relationships</a:t>
            </a:r>
          </a:p>
          <a:p>
            <a:r>
              <a:rPr lang="en-US" dirty="0"/>
              <a:t>Lots of opportunities to interact with others</a:t>
            </a:r>
          </a:p>
          <a:p>
            <a:r>
              <a:rPr lang="en-US" dirty="0"/>
              <a:t>Engaging all their senses</a:t>
            </a:r>
          </a:p>
          <a:p>
            <a:pPr marL="0" indent="0">
              <a:buNone/>
            </a:pPr>
            <a:endParaRPr lang="en-US" dirty="0"/>
          </a:p>
          <a:p>
            <a:pPr marL="514350" indent="-514350">
              <a:buAutoNum type="arabicPeriod"/>
            </a:pPr>
            <a:r>
              <a:rPr lang="en-US" b="1" dirty="0"/>
              <a:t>Listening and attention</a:t>
            </a:r>
          </a:p>
          <a:p>
            <a:pPr marL="0" indent="0">
              <a:buNone/>
            </a:pPr>
            <a:r>
              <a:rPr lang="en-US" sz="3100" i="1" dirty="0"/>
              <a:t>Tell the children about stories when you were young or about your day, get them to finish tasks (e.g. finish painting before going out)</a:t>
            </a:r>
          </a:p>
          <a:p>
            <a:pPr marL="0" indent="0">
              <a:buNone/>
            </a:pPr>
            <a:r>
              <a:rPr lang="en-US" b="1" dirty="0"/>
              <a:t>2. Understanding</a:t>
            </a:r>
          </a:p>
          <a:p>
            <a:pPr marL="0" indent="0">
              <a:buNone/>
            </a:pPr>
            <a:r>
              <a:rPr lang="en-US" i="1" dirty="0"/>
              <a:t>Ask ‘why’ and ‘how’ questions, listen to and give instructions, hear stories without pictures. </a:t>
            </a:r>
          </a:p>
          <a:p>
            <a:pPr marL="0" indent="0">
              <a:buNone/>
            </a:pPr>
            <a:r>
              <a:rPr lang="en-US" b="1" dirty="0"/>
              <a:t>3. Speaking</a:t>
            </a:r>
          </a:p>
          <a:p>
            <a:pPr marL="0" indent="0">
              <a:buNone/>
            </a:pPr>
            <a:r>
              <a:rPr lang="en-US" i="1" dirty="0"/>
              <a:t>Talking and responding to your child  as much as you can, ask them lots of questions, showing them how to answer using full sentences. Make up new stories. </a:t>
            </a:r>
          </a:p>
          <a:p>
            <a:pPr marL="0" indent="0">
              <a:buNone/>
            </a:pPr>
            <a:endParaRPr lang="en-US" i="1" dirty="0"/>
          </a:p>
          <a:p>
            <a:pPr marL="0" indent="0" algn="ctr">
              <a:buNone/>
            </a:pPr>
            <a:r>
              <a:rPr lang="en-US" sz="3600" b="1" u="sng" dirty="0"/>
              <a:t>ALL OF THIS IS STRONGLY LINKED TO READING AND WRITING</a:t>
            </a:r>
          </a:p>
          <a:p>
            <a:endParaRPr lang="en-US" dirty="0"/>
          </a:p>
        </p:txBody>
      </p:sp>
    </p:spTree>
    <p:extLst>
      <p:ext uri="{BB962C8B-B14F-4D97-AF65-F5344CB8AC3E}">
        <p14:creationId xmlns:p14="http://schemas.microsoft.com/office/powerpoint/2010/main" val="5239935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u="sng" dirty="0"/>
              <a:t>Literacy</a:t>
            </a:r>
          </a:p>
        </p:txBody>
      </p:sp>
      <p:sp>
        <p:nvSpPr>
          <p:cNvPr id="3" name="Content Placeholder 2"/>
          <p:cNvSpPr>
            <a:spLocks noGrp="1"/>
          </p:cNvSpPr>
          <p:nvPr>
            <p:ph idx="1"/>
          </p:nvPr>
        </p:nvSpPr>
        <p:spPr/>
        <p:txBody>
          <a:bodyPr/>
          <a:lstStyle/>
          <a:p>
            <a:r>
              <a:rPr lang="en-US" dirty="0"/>
              <a:t>Phonics     </a:t>
            </a:r>
          </a:p>
          <a:p>
            <a:r>
              <a:rPr lang="en-US" dirty="0"/>
              <a:t>Reading </a:t>
            </a:r>
          </a:p>
          <a:p>
            <a:r>
              <a:rPr lang="en-US" dirty="0"/>
              <a:t>Writing</a:t>
            </a:r>
          </a:p>
        </p:txBody>
      </p:sp>
    </p:spTree>
    <p:extLst>
      <p:ext uri="{BB962C8B-B14F-4D97-AF65-F5344CB8AC3E}">
        <p14:creationId xmlns:p14="http://schemas.microsoft.com/office/powerpoint/2010/main" val="1836860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err="1"/>
              <a:t>Twinkl</a:t>
            </a:r>
            <a:r>
              <a:rPr lang="en-US" u="sng" dirty="0"/>
              <a:t> Phonics</a:t>
            </a:r>
          </a:p>
        </p:txBody>
      </p:sp>
      <p:sp>
        <p:nvSpPr>
          <p:cNvPr id="3" name="Content Placeholder 2"/>
          <p:cNvSpPr>
            <a:spLocks noGrp="1"/>
          </p:cNvSpPr>
          <p:nvPr>
            <p:ph idx="1"/>
          </p:nvPr>
        </p:nvSpPr>
        <p:spPr>
          <a:xfrm>
            <a:off x="457200" y="1282890"/>
            <a:ext cx="8229600" cy="4105065"/>
          </a:xfrm>
        </p:spPr>
        <p:txBody>
          <a:bodyPr>
            <a:normAutofit fontScale="25000" lnSpcReduction="20000"/>
          </a:bodyPr>
          <a:lstStyle/>
          <a:p>
            <a:pPr marL="0" indent="0">
              <a:buNone/>
            </a:pPr>
            <a:r>
              <a:rPr lang="en-US" sz="7200" b="1" u="sng" dirty="0"/>
              <a:t>Phase 2</a:t>
            </a:r>
            <a:r>
              <a:rPr lang="en-US" sz="7200" dirty="0"/>
              <a:t> </a:t>
            </a:r>
          </a:p>
          <a:p>
            <a:r>
              <a:rPr lang="en-US" sz="7200" dirty="0"/>
              <a:t>s, a, t, p</a:t>
            </a:r>
          </a:p>
          <a:p>
            <a:r>
              <a:rPr lang="en-US" sz="7200" dirty="0" err="1"/>
              <a:t>i</a:t>
            </a:r>
            <a:r>
              <a:rPr lang="en-US" sz="7200" dirty="0"/>
              <a:t>, n, m, d</a:t>
            </a:r>
          </a:p>
          <a:p>
            <a:r>
              <a:rPr lang="en-US" sz="7200" dirty="0"/>
              <a:t>g, o, c, k</a:t>
            </a:r>
          </a:p>
          <a:p>
            <a:r>
              <a:rPr lang="en-US" sz="7200" dirty="0" err="1"/>
              <a:t>ck</a:t>
            </a:r>
            <a:r>
              <a:rPr lang="en-US" sz="7200" dirty="0"/>
              <a:t>, e, u, r</a:t>
            </a:r>
          </a:p>
          <a:p>
            <a:r>
              <a:rPr lang="en-US" sz="7200" dirty="0"/>
              <a:t>h, b, f, </a:t>
            </a:r>
            <a:r>
              <a:rPr lang="en-US" sz="7200" dirty="0" err="1"/>
              <a:t>ff</a:t>
            </a:r>
            <a:r>
              <a:rPr lang="en-US" sz="7200" dirty="0"/>
              <a:t>, l, </a:t>
            </a:r>
            <a:r>
              <a:rPr lang="en-US" sz="7200" dirty="0" err="1"/>
              <a:t>ll</a:t>
            </a:r>
            <a:r>
              <a:rPr lang="en-US" sz="7200" dirty="0"/>
              <a:t>, </a:t>
            </a:r>
            <a:r>
              <a:rPr lang="en-US" sz="7200" dirty="0" err="1"/>
              <a:t>ss</a:t>
            </a:r>
            <a:endParaRPr lang="en-US" sz="7200" dirty="0"/>
          </a:p>
          <a:p>
            <a:pPr marL="0" indent="0">
              <a:buNone/>
            </a:pPr>
            <a:endParaRPr lang="en-US" sz="7200" dirty="0"/>
          </a:p>
          <a:p>
            <a:pPr marL="0" indent="0">
              <a:buNone/>
            </a:pPr>
            <a:r>
              <a:rPr lang="en-US" sz="7200" b="1" dirty="0"/>
              <a:t>Some examples of blending</a:t>
            </a:r>
            <a:r>
              <a:rPr lang="en-US" sz="7200" dirty="0"/>
              <a:t>:</a:t>
            </a:r>
          </a:p>
          <a:p>
            <a:pPr marL="0" indent="0">
              <a:buNone/>
            </a:pPr>
            <a:r>
              <a:rPr lang="en-US" sz="7200" dirty="0"/>
              <a:t>s-a-t      sat</a:t>
            </a:r>
          </a:p>
          <a:p>
            <a:pPr marL="0" indent="0">
              <a:buNone/>
            </a:pPr>
            <a:r>
              <a:rPr lang="en-US" sz="7200" dirty="0"/>
              <a:t>m-a-t    mat</a:t>
            </a:r>
          </a:p>
          <a:p>
            <a:pPr marL="0" indent="0">
              <a:buNone/>
            </a:pPr>
            <a:r>
              <a:rPr lang="en-US" sz="7200" dirty="0"/>
              <a:t>p-a-t     pat</a:t>
            </a:r>
          </a:p>
          <a:p>
            <a:pPr marL="0" indent="0">
              <a:buNone/>
            </a:pPr>
            <a:endParaRPr lang="en-US" sz="7200" dirty="0"/>
          </a:p>
          <a:p>
            <a:pPr marL="0" indent="0">
              <a:buNone/>
            </a:pPr>
            <a:endParaRPr lang="en-US" sz="7200" b="1" dirty="0"/>
          </a:p>
          <a:p>
            <a:pPr marL="0" indent="0">
              <a:buNone/>
            </a:pPr>
            <a:r>
              <a:rPr lang="en-US" sz="7200" b="1" dirty="0"/>
              <a:t>Sequence of teaching</a:t>
            </a:r>
            <a:r>
              <a:rPr lang="en-US" sz="7200" dirty="0"/>
              <a:t>:</a:t>
            </a:r>
          </a:p>
          <a:p>
            <a:r>
              <a:rPr lang="en-US" sz="7200" dirty="0"/>
              <a:t>Revisit and review</a:t>
            </a:r>
          </a:p>
          <a:p>
            <a:r>
              <a:rPr lang="en-US" sz="7200" dirty="0"/>
              <a:t>Teach</a:t>
            </a:r>
          </a:p>
          <a:p>
            <a:r>
              <a:rPr lang="en-US" sz="7200" dirty="0" err="1"/>
              <a:t>Practise</a:t>
            </a:r>
            <a:endParaRPr lang="en-US" sz="7200" dirty="0"/>
          </a:p>
          <a:p>
            <a:r>
              <a:rPr lang="en-US" sz="7200" dirty="0"/>
              <a:t>Apply</a:t>
            </a:r>
          </a:p>
          <a:p>
            <a:endParaRPr lang="en-US" dirty="0"/>
          </a:p>
          <a:p>
            <a:endParaRPr lang="en-US" dirty="0"/>
          </a:p>
        </p:txBody>
      </p:sp>
      <p:sp>
        <p:nvSpPr>
          <p:cNvPr id="5" name="Rectangle 4"/>
          <p:cNvSpPr/>
          <p:nvPr/>
        </p:nvSpPr>
        <p:spPr>
          <a:xfrm>
            <a:off x="4148918" y="1417637"/>
            <a:ext cx="3548417" cy="3970318"/>
          </a:xfrm>
          <a:prstGeom prst="rect">
            <a:avLst/>
          </a:prstGeom>
        </p:spPr>
        <p:txBody>
          <a:bodyPr wrap="square">
            <a:spAutoFit/>
          </a:bodyPr>
          <a:lstStyle/>
          <a:p>
            <a:r>
              <a:rPr lang="en-US" b="1" u="sng" dirty="0"/>
              <a:t>Phase 3</a:t>
            </a:r>
          </a:p>
          <a:p>
            <a:r>
              <a:rPr lang="en-US" dirty="0"/>
              <a:t>j, v, w, x</a:t>
            </a:r>
          </a:p>
          <a:p>
            <a:r>
              <a:rPr lang="en-US" dirty="0"/>
              <a:t>y, z, </a:t>
            </a:r>
            <a:r>
              <a:rPr lang="en-US" dirty="0" err="1"/>
              <a:t>zz</a:t>
            </a:r>
            <a:r>
              <a:rPr lang="en-US" dirty="0"/>
              <a:t>, </a:t>
            </a:r>
            <a:r>
              <a:rPr lang="en-US" dirty="0" err="1"/>
              <a:t>qu</a:t>
            </a:r>
            <a:r>
              <a:rPr lang="en-US" dirty="0"/>
              <a:t> </a:t>
            </a:r>
          </a:p>
          <a:p>
            <a:r>
              <a:rPr lang="en-US" dirty="0"/>
              <a:t>Graphemes: </a:t>
            </a:r>
            <a:r>
              <a:rPr lang="en-US" dirty="0" err="1"/>
              <a:t>ch</a:t>
            </a:r>
            <a:r>
              <a:rPr lang="en-US" dirty="0"/>
              <a:t>, </a:t>
            </a:r>
            <a:r>
              <a:rPr lang="en-US" dirty="0" err="1"/>
              <a:t>sh</a:t>
            </a:r>
            <a:r>
              <a:rPr lang="en-US" dirty="0"/>
              <a:t>, </a:t>
            </a:r>
            <a:r>
              <a:rPr lang="en-US" dirty="0" err="1"/>
              <a:t>th</a:t>
            </a:r>
            <a:r>
              <a:rPr lang="en-US" dirty="0"/>
              <a:t>, ng, </a:t>
            </a:r>
            <a:r>
              <a:rPr lang="en-US" dirty="0" err="1"/>
              <a:t>ai</a:t>
            </a:r>
            <a:r>
              <a:rPr lang="en-US" dirty="0"/>
              <a:t>, </a:t>
            </a:r>
            <a:r>
              <a:rPr lang="en-US" dirty="0" err="1"/>
              <a:t>ee</a:t>
            </a:r>
            <a:r>
              <a:rPr lang="en-US" dirty="0"/>
              <a:t>, </a:t>
            </a:r>
            <a:r>
              <a:rPr lang="en-US" dirty="0" err="1"/>
              <a:t>igh</a:t>
            </a:r>
            <a:r>
              <a:rPr lang="en-US" dirty="0"/>
              <a:t>, </a:t>
            </a:r>
            <a:r>
              <a:rPr lang="en-US" dirty="0" err="1"/>
              <a:t>oa</a:t>
            </a:r>
            <a:r>
              <a:rPr lang="en-US" dirty="0"/>
              <a:t>, </a:t>
            </a:r>
            <a:r>
              <a:rPr lang="en-US" dirty="0" err="1"/>
              <a:t>oo</a:t>
            </a:r>
            <a:r>
              <a:rPr lang="en-US" dirty="0"/>
              <a:t>, </a:t>
            </a:r>
            <a:r>
              <a:rPr lang="en-US" dirty="0" err="1"/>
              <a:t>ar</a:t>
            </a:r>
            <a:r>
              <a:rPr lang="en-US" dirty="0"/>
              <a:t>, or, ur, </a:t>
            </a:r>
            <a:r>
              <a:rPr lang="en-US" dirty="0" err="1"/>
              <a:t>ow</a:t>
            </a:r>
            <a:r>
              <a:rPr lang="en-US" dirty="0"/>
              <a:t>, </a:t>
            </a:r>
            <a:r>
              <a:rPr lang="en-US" dirty="0" err="1"/>
              <a:t>oi</a:t>
            </a:r>
            <a:r>
              <a:rPr lang="en-US" dirty="0"/>
              <a:t>, ear, air, </a:t>
            </a:r>
            <a:r>
              <a:rPr lang="en-US" dirty="0" err="1"/>
              <a:t>ure</a:t>
            </a:r>
            <a:r>
              <a:rPr lang="en-US" dirty="0"/>
              <a:t>, </a:t>
            </a:r>
            <a:r>
              <a:rPr lang="en-US" dirty="0" err="1"/>
              <a:t>er</a:t>
            </a:r>
            <a:endParaRPr lang="en-US" dirty="0"/>
          </a:p>
          <a:p>
            <a:endParaRPr lang="en-US" dirty="0"/>
          </a:p>
          <a:p>
            <a:r>
              <a:rPr lang="en-GB" b="1" u="sng" dirty="0"/>
              <a:t>Phase 4</a:t>
            </a:r>
          </a:p>
          <a:p>
            <a:r>
              <a:rPr lang="en-GB" dirty="0"/>
              <a:t>CVCC words (e.g. t-e-n-t) and CCVC words</a:t>
            </a:r>
          </a:p>
          <a:p>
            <a:pPr>
              <a:buNone/>
            </a:pPr>
            <a:r>
              <a:rPr lang="en-GB" dirty="0"/>
              <a:t> (s-p-o-t)</a:t>
            </a:r>
          </a:p>
          <a:p>
            <a:r>
              <a:rPr lang="en-GB" dirty="0"/>
              <a:t>Additional tricky words  e.g. was, you</a:t>
            </a:r>
          </a:p>
          <a:p>
            <a:endParaRPr lang="en-GB" dirty="0"/>
          </a:p>
        </p:txBody>
      </p:sp>
    </p:spTree>
    <p:extLst>
      <p:ext uri="{BB962C8B-B14F-4D97-AF65-F5344CB8AC3E}">
        <p14:creationId xmlns:p14="http://schemas.microsoft.com/office/powerpoint/2010/main" val="4129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Reading</a:t>
            </a:r>
          </a:p>
        </p:txBody>
      </p:sp>
      <p:sp>
        <p:nvSpPr>
          <p:cNvPr id="3" name="Content Placeholder 2"/>
          <p:cNvSpPr>
            <a:spLocks noGrp="1"/>
          </p:cNvSpPr>
          <p:nvPr>
            <p:ph idx="1"/>
          </p:nvPr>
        </p:nvSpPr>
        <p:spPr/>
        <p:txBody>
          <a:bodyPr>
            <a:normAutofit fontScale="70000" lnSpcReduction="20000"/>
          </a:bodyPr>
          <a:lstStyle/>
          <a:p>
            <a:r>
              <a:rPr lang="en-US" b="1" dirty="0"/>
              <a:t>READ EVERYDAY</a:t>
            </a:r>
            <a:r>
              <a:rPr lang="en-US" dirty="0"/>
              <a:t>! Daily opportunities</a:t>
            </a:r>
          </a:p>
          <a:p>
            <a:r>
              <a:rPr lang="en-US" dirty="0"/>
              <a:t>Shared and group or guided reading</a:t>
            </a:r>
          </a:p>
          <a:p>
            <a:r>
              <a:rPr lang="en-US" dirty="0"/>
              <a:t>Individual reading</a:t>
            </a:r>
          </a:p>
          <a:p>
            <a:r>
              <a:rPr lang="en-US" dirty="0"/>
              <a:t>Plan an environment rich in signs and symbols</a:t>
            </a:r>
          </a:p>
          <a:p>
            <a:endParaRPr lang="en-US" dirty="0"/>
          </a:p>
          <a:p>
            <a:r>
              <a:rPr lang="en-US" dirty="0"/>
              <a:t>Reading at home – children will have an opportunity to change their books regularly following reading their book at home.</a:t>
            </a:r>
          </a:p>
          <a:p>
            <a:pPr>
              <a:buNone/>
            </a:pPr>
            <a:r>
              <a:rPr lang="en-US" dirty="0"/>
              <a:t>     Note: It is important in the early stages that children become familiar with a book so that they can understand what they have read and begin to match what they have said with the written word. Children are encouraged to read a book at least 2 or 3 times.</a:t>
            </a:r>
          </a:p>
          <a:p>
            <a:r>
              <a:rPr lang="en-US" dirty="0"/>
              <a:t>Please add a comment in their yellow reading record book.</a:t>
            </a:r>
          </a:p>
          <a:p>
            <a:pPr marL="0" indent="0">
              <a:buNone/>
            </a:pPr>
            <a:endParaRPr lang="en-US" dirty="0"/>
          </a:p>
          <a:p>
            <a:endParaRPr lang="en-US" dirty="0"/>
          </a:p>
        </p:txBody>
      </p:sp>
    </p:spTree>
    <p:extLst>
      <p:ext uri="{BB962C8B-B14F-4D97-AF65-F5344CB8AC3E}">
        <p14:creationId xmlns:p14="http://schemas.microsoft.com/office/powerpoint/2010/main" val="1817486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Ways you can help with Reading</a:t>
            </a:r>
          </a:p>
        </p:txBody>
      </p:sp>
      <p:sp>
        <p:nvSpPr>
          <p:cNvPr id="5" name="TextBox 4"/>
          <p:cNvSpPr txBox="1"/>
          <p:nvPr/>
        </p:nvSpPr>
        <p:spPr>
          <a:xfrm>
            <a:off x="997527" y="1634836"/>
            <a:ext cx="7384473" cy="5632311"/>
          </a:xfrm>
          <a:prstGeom prst="rect">
            <a:avLst/>
          </a:prstGeom>
          <a:noFill/>
        </p:spPr>
        <p:txBody>
          <a:bodyPr wrap="square" rtlCol="0">
            <a:spAutoFit/>
          </a:bodyPr>
          <a:lstStyle/>
          <a:p>
            <a:pPr marL="285750" indent="-285750">
              <a:lnSpc>
                <a:spcPct val="150000"/>
              </a:lnSpc>
              <a:buFont typeface="Arial" pitchFamily="34" charset="0"/>
              <a:buChar char="•"/>
            </a:pPr>
            <a:r>
              <a:rPr lang="en-GB" sz="2400" dirty="0"/>
              <a:t>Read stories at home.</a:t>
            </a:r>
          </a:p>
          <a:p>
            <a:pPr marL="285750" indent="-285750">
              <a:lnSpc>
                <a:spcPct val="150000"/>
              </a:lnSpc>
              <a:buFont typeface="Arial" pitchFamily="34" charset="0"/>
              <a:buChar char="•"/>
            </a:pPr>
            <a:r>
              <a:rPr lang="en-GB" sz="2400" dirty="0"/>
              <a:t>Look at print in the environment.</a:t>
            </a:r>
          </a:p>
          <a:p>
            <a:pPr marL="285750" indent="-285750">
              <a:lnSpc>
                <a:spcPct val="150000"/>
              </a:lnSpc>
              <a:buFont typeface="Arial" pitchFamily="34" charset="0"/>
              <a:buChar char="•"/>
            </a:pPr>
            <a:r>
              <a:rPr lang="en-GB" sz="2400" dirty="0"/>
              <a:t>Talk about pictures in the books they bring home. </a:t>
            </a:r>
          </a:p>
          <a:p>
            <a:pPr marL="285750" indent="-285750">
              <a:lnSpc>
                <a:spcPct val="150000"/>
              </a:lnSpc>
              <a:buFont typeface="Arial" pitchFamily="34" charset="0"/>
              <a:buChar char="•"/>
            </a:pPr>
            <a:r>
              <a:rPr lang="en-GB" sz="2400" dirty="0"/>
              <a:t>Play letter and word games. </a:t>
            </a:r>
          </a:p>
          <a:p>
            <a:pPr marL="285750" indent="-285750">
              <a:lnSpc>
                <a:spcPct val="150000"/>
              </a:lnSpc>
              <a:buFont typeface="Arial" pitchFamily="34" charset="0"/>
              <a:buChar char="•"/>
            </a:pPr>
            <a:r>
              <a:rPr lang="en-GB" sz="2400" dirty="0"/>
              <a:t>Let them see you read.</a:t>
            </a:r>
          </a:p>
          <a:p>
            <a:pPr marL="285750" indent="-285750">
              <a:lnSpc>
                <a:spcPct val="150000"/>
              </a:lnSpc>
              <a:buFont typeface="Arial" pitchFamily="34" charset="0"/>
              <a:buChar char="•"/>
            </a:pPr>
            <a:r>
              <a:rPr lang="en-GB" sz="2400" dirty="0"/>
              <a:t>Spend 10 minutes most days sharing a book. </a:t>
            </a:r>
          </a:p>
          <a:p>
            <a:pPr marL="285750" indent="-285750">
              <a:lnSpc>
                <a:spcPct val="150000"/>
              </a:lnSpc>
              <a:buFont typeface="Arial" pitchFamily="34" charset="0"/>
              <a:buChar char="•"/>
            </a:pPr>
            <a:r>
              <a:rPr lang="en-GB" sz="2400" dirty="0"/>
              <a:t>Visit the local library.</a:t>
            </a:r>
          </a:p>
          <a:p>
            <a:pPr marL="285750" indent="-285750">
              <a:lnSpc>
                <a:spcPct val="150000"/>
              </a:lnSpc>
              <a:buFont typeface="Arial" pitchFamily="34" charset="0"/>
              <a:buChar char="•"/>
            </a:pPr>
            <a:r>
              <a:rPr lang="en-GB" sz="2400" dirty="0"/>
              <a:t>Read Bedtime stories.</a:t>
            </a:r>
          </a:p>
          <a:p>
            <a:pPr marL="285750" indent="-285750">
              <a:lnSpc>
                <a:spcPct val="150000"/>
              </a:lnSpc>
              <a:buFont typeface="Arial" pitchFamily="34" charset="0"/>
              <a:buChar char="•"/>
            </a:pPr>
            <a:r>
              <a:rPr lang="en-GB" sz="2400" dirty="0"/>
              <a:t>Sing nursery rhymes.</a:t>
            </a:r>
          </a:p>
          <a:p>
            <a:pPr marL="285750" indent="-285750">
              <a:lnSpc>
                <a:spcPct val="150000"/>
              </a:lnSpc>
              <a:buFont typeface="Arial" pitchFamily="34" charset="0"/>
              <a:buChar char="•"/>
            </a:pPr>
            <a:endParaRPr lang="en-GB" sz="2400" dirty="0"/>
          </a:p>
        </p:txBody>
      </p:sp>
    </p:spTree>
    <p:extLst>
      <p:ext uri="{BB962C8B-B14F-4D97-AF65-F5344CB8AC3E}">
        <p14:creationId xmlns:p14="http://schemas.microsoft.com/office/powerpoint/2010/main" val="5538977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Writing</a:t>
            </a:r>
          </a:p>
        </p:txBody>
      </p:sp>
      <p:sp>
        <p:nvSpPr>
          <p:cNvPr id="3" name="Content Placeholder 2"/>
          <p:cNvSpPr>
            <a:spLocks noGrp="1"/>
          </p:cNvSpPr>
          <p:nvPr>
            <p:ph idx="1"/>
          </p:nvPr>
        </p:nvSpPr>
        <p:spPr/>
        <p:txBody>
          <a:bodyPr/>
          <a:lstStyle/>
          <a:p>
            <a:r>
              <a:rPr lang="en-US" dirty="0"/>
              <a:t>Allow children to see adults writing (strong modelling roles) and encourage children to experiment with writing for themselves.</a:t>
            </a:r>
          </a:p>
          <a:p>
            <a:r>
              <a:rPr lang="en-US" dirty="0"/>
              <a:t>Provide a variety of writing and mark-making tools. </a:t>
            </a:r>
          </a:p>
          <a:p>
            <a:r>
              <a:rPr lang="en-US" dirty="0"/>
              <a:t>Allow opportunities for purposeful writing. </a:t>
            </a:r>
          </a:p>
          <a:p>
            <a:r>
              <a:rPr lang="en-US" dirty="0"/>
              <a:t>Be positive with your child’s efforts.  </a:t>
            </a:r>
          </a:p>
          <a:p>
            <a:endParaRPr lang="en-GB" dirty="0"/>
          </a:p>
        </p:txBody>
      </p:sp>
    </p:spTree>
    <p:extLst>
      <p:ext uri="{BB962C8B-B14F-4D97-AF65-F5344CB8AC3E}">
        <p14:creationId xmlns:p14="http://schemas.microsoft.com/office/powerpoint/2010/main" val="41257797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Year 2 2013-2014\Yeading Year 2\Reception 2014-2015\Autumn Term 2016\Reception Curriculum Meeting\Samples of good writing\story 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4620"/>
            <a:ext cx="9144000" cy="6648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2456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Year 2 2013-2014\Yeading Year 2\Reception 2014-2015\Autumn Term 2016\Reception Curriculum Meeting\Samples of good writing\is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6753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Year 2 2013-2014\Yeading Year 2\Reception 2014-2015\Autumn Term 2016\Reception Curriculum Meeting\Samples of good writing\lay.jpg"/>
          <p:cNvPicPr>
            <a:picLocks noChangeAspect="1" noChangeArrowheads="1"/>
          </p:cNvPicPr>
          <p:nvPr/>
        </p:nvPicPr>
        <p:blipFill rotWithShape="1">
          <a:blip r:embed="rId3">
            <a:extLst>
              <a:ext uri="{28A0092B-C50C-407E-A947-70E740481C1C}">
                <a14:useLocalDpi xmlns:a14="http://schemas.microsoft.com/office/drawing/2010/main" val="0"/>
              </a:ext>
            </a:extLst>
          </a:blip>
          <a:srcRect l="15703"/>
          <a:stretch/>
        </p:blipFill>
        <p:spPr bwMode="auto">
          <a:xfrm>
            <a:off x="4708478" y="0"/>
            <a:ext cx="5142104" cy="8389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0639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Year 2 2013-2014\Yeading Year 2\Reception 2014-2015\Autumn Term 2016\Reception Curriculum Meeting\Samples of good writing\sen.jpg"/>
          <p:cNvPicPr>
            <a:picLocks noChangeAspect="1" noChangeArrowheads="1"/>
          </p:cNvPicPr>
          <p:nvPr/>
        </p:nvPicPr>
        <p:blipFill rotWithShape="1">
          <a:blip r:embed="rId2">
            <a:extLst>
              <a:ext uri="{28A0092B-C50C-407E-A947-70E740481C1C}">
                <a14:useLocalDpi xmlns:a14="http://schemas.microsoft.com/office/drawing/2010/main" val="0"/>
              </a:ext>
            </a:extLst>
          </a:blip>
          <a:srcRect t="3860"/>
          <a:stretch/>
        </p:blipFill>
        <p:spPr bwMode="auto">
          <a:xfrm>
            <a:off x="1828804" y="264694"/>
            <a:ext cx="4986570" cy="6593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3553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How children learn</a:t>
            </a:r>
          </a:p>
        </p:txBody>
      </p:sp>
      <p:sp>
        <p:nvSpPr>
          <p:cNvPr id="3" name="Content Placeholder 2"/>
          <p:cNvSpPr>
            <a:spLocks noGrp="1"/>
          </p:cNvSpPr>
          <p:nvPr>
            <p:ph idx="1"/>
          </p:nvPr>
        </p:nvSpPr>
        <p:spPr/>
        <p:txBody>
          <a:bodyPr/>
          <a:lstStyle/>
          <a:p>
            <a:r>
              <a:rPr lang="en-US" dirty="0"/>
              <a:t>Writing sounds</a:t>
            </a:r>
          </a:p>
          <a:p>
            <a:pPr marL="0" indent="0">
              <a:buNone/>
            </a:pPr>
            <a:endParaRPr lang="en-US" dirty="0"/>
          </a:p>
          <a:p>
            <a:r>
              <a:rPr lang="en-US" dirty="0"/>
              <a:t>Writing words</a:t>
            </a:r>
          </a:p>
          <a:p>
            <a:pPr marL="0" indent="0">
              <a:buNone/>
            </a:pPr>
            <a:endParaRPr lang="en-US" dirty="0"/>
          </a:p>
          <a:p>
            <a:r>
              <a:rPr lang="en-US" dirty="0"/>
              <a:t>Writing captions</a:t>
            </a:r>
          </a:p>
          <a:p>
            <a:pPr marL="0" indent="0">
              <a:buNone/>
            </a:pPr>
            <a:endParaRPr lang="en-US" dirty="0"/>
          </a:p>
          <a:p>
            <a:r>
              <a:rPr lang="en-US" dirty="0"/>
              <a:t>Writing simple sentences</a:t>
            </a:r>
          </a:p>
        </p:txBody>
      </p:sp>
    </p:spTree>
    <p:extLst>
      <p:ext uri="{BB962C8B-B14F-4D97-AF65-F5344CB8AC3E}">
        <p14:creationId xmlns:p14="http://schemas.microsoft.com/office/powerpoint/2010/main" val="27375636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8640" y="286247"/>
            <a:ext cx="7203882" cy="1071414"/>
          </a:xfrm>
        </p:spPr>
        <p:txBody>
          <a:bodyPr>
            <a:normAutofit/>
          </a:bodyPr>
          <a:lstStyle/>
          <a:p>
            <a:pPr algn="l"/>
            <a:r>
              <a:rPr lang="en-US" b="1" u="sng" dirty="0">
                <a:latin typeface="Comic Sans MS" panose="030F0702030302020204" pitchFamily="66" charset="0"/>
              </a:rPr>
              <a:t>Maths Mastery in EYFS</a:t>
            </a:r>
          </a:p>
        </p:txBody>
      </p:sp>
      <p:sp>
        <p:nvSpPr>
          <p:cNvPr id="3" name="Content Placeholder 2"/>
          <p:cNvSpPr>
            <a:spLocks noGrp="1"/>
          </p:cNvSpPr>
          <p:nvPr>
            <p:ph idx="1"/>
          </p:nvPr>
        </p:nvSpPr>
        <p:spPr>
          <a:xfrm>
            <a:off x="125015" y="1461655"/>
            <a:ext cx="8482084" cy="5412874"/>
          </a:xfrm>
        </p:spPr>
        <p:txBody>
          <a:bodyPr>
            <a:normAutofit/>
          </a:bodyPr>
          <a:lstStyle/>
          <a:p>
            <a:pPr marL="0" indent="0">
              <a:buNone/>
            </a:pPr>
            <a:r>
              <a:rPr lang="en-US" sz="2800" dirty="0">
                <a:latin typeface="Comic Sans MS" panose="030F0702030302020204" pitchFamily="66" charset="0"/>
              </a:rPr>
              <a:t>This approach enables the pupils </a:t>
            </a:r>
            <a:r>
              <a:rPr lang="en-GB" sz="2800" dirty="0">
                <a:latin typeface="Comic Sans MS" panose="030F0702030302020204" pitchFamily="66" charset="0"/>
              </a:rPr>
              <a:t>to gain a </a:t>
            </a:r>
            <a:r>
              <a:rPr lang="en-GB" sz="2800" b="1" dirty="0">
                <a:latin typeface="Comic Sans MS" panose="030F0702030302020204" pitchFamily="66" charset="0"/>
              </a:rPr>
              <a:t>deep</a:t>
            </a:r>
            <a:r>
              <a:rPr lang="en-GB" sz="2800" dirty="0">
                <a:latin typeface="Comic Sans MS" panose="030F0702030302020204" pitchFamily="66" charset="0"/>
              </a:rPr>
              <a:t> </a:t>
            </a:r>
            <a:r>
              <a:rPr lang="en-GB" sz="2800" b="1" dirty="0">
                <a:latin typeface="Comic Sans MS" panose="030F0702030302020204" pitchFamily="66" charset="0"/>
              </a:rPr>
              <a:t>understanding</a:t>
            </a:r>
            <a:r>
              <a:rPr lang="en-GB" sz="2800" dirty="0">
                <a:latin typeface="Comic Sans MS" panose="030F0702030302020204" pitchFamily="66" charset="0"/>
              </a:rPr>
              <a:t> of maths, allowing them to acquire a secure and long-term understanding of maths that allows them to make continual progress to move onto more complex topics.</a:t>
            </a:r>
            <a:endParaRPr lang="en-US" sz="2800" dirty="0">
              <a:latin typeface="Comic Sans MS" panose="030F0702030302020204" pitchFamily="66" charset="0"/>
            </a:endParaRPr>
          </a:p>
          <a:p>
            <a:pPr marL="0" indent="0">
              <a:buNone/>
            </a:pPr>
            <a:r>
              <a:rPr lang="en-GB" sz="2800" dirty="0">
                <a:latin typeface="Comic Sans MS" panose="030F0702030302020204" pitchFamily="66" charset="0"/>
              </a:rPr>
              <a:t>The lessons are taught by breaking down maths objectives into the </a:t>
            </a:r>
            <a:r>
              <a:rPr lang="en-GB" sz="2800" b="1" dirty="0">
                <a:latin typeface="Comic Sans MS" panose="030F0702030302020204" pitchFamily="66" charset="0"/>
              </a:rPr>
              <a:t>smallest steps</a:t>
            </a:r>
            <a:r>
              <a:rPr lang="en-GB" sz="2800" dirty="0">
                <a:latin typeface="Comic Sans MS" panose="030F0702030302020204" pitchFamily="66" charset="0"/>
              </a:rPr>
              <a:t>, so that every pupil is </a:t>
            </a:r>
            <a:r>
              <a:rPr lang="en-GB" sz="2800" b="1" dirty="0">
                <a:latin typeface="Comic Sans MS" panose="030F0702030302020204" pitchFamily="66" charset="0"/>
              </a:rPr>
              <a:t>secure</a:t>
            </a:r>
            <a:r>
              <a:rPr lang="en-GB" sz="2800" dirty="0">
                <a:latin typeface="Comic Sans MS" panose="030F0702030302020204" pitchFamily="66" charset="0"/>
              </a:rPr>
              <a:t> in every new concept before moving on. The focus is on teaching for </a:t>
            </a:r>
            <a:r>
              <a:rPr lang="en-GB" sz="2800" b="1" dirty="0">
                <a:latin typeface="Comic Sans MS" panose="030F0702030302020204" pitchFamily="66" charset="0"/>
              </a:rPr>
              <a:t>fluency</a:t>
            </a:r>
            <a:r>
              <a:rPr lang="en-GB" sz="2800" dirty="0">
                <a:latin typeface="Comic Sans MS" panose="030F0702030302020204" pitchFamily="66" charset="0"/>
              </a:rPr>
              <a:t>, </a:t>
            </a:r>
            <a:r>
              <a:rPr lang="en-GB" sz="2800" b="1" dirty="0">
                <a:latin typeface="Comic Sans MS" panose="030F0702030302020204" pitchFamily="66" charset="0"/>
              </a:rPr>
              <a:t>reasoning </a:t>
            </a:r>
            <a:r>
              <a:rPr lang="en-GB" sz="2800" dirty="0">
                <a:latin typeface="Comic Sans MS" panose="030F0702030302020204" pitchFamily="66" charset="0"/>
              </a:rPr>
              <a:t>and </a:t>
            </a:r>
            <a:r>
              <a:rPr lang="en-GB" sz="2800" b="1" dirty="0">
                <a:latin typeface="Comic Sans MS" panose="030F0702030302020204" pitchFamily="66" charset="0"/>
              </a:rPr>
              <a:t>problem solving</a:t>
            </a:r>
            <a:r>
              <a:rPr lang="en-GB" sz="2800" dirty="0">
                <a:latin typeface="Comic Sans MS" panose="030F0702030302020204" pitchFamily="66" charset="0"/>
              </a:rPr>
              <a:t>. </a:t>
            </a:r>
            <a:endParaRPr lang="en-US" sz="2800" dirty="0">
              <a:latin typeface="Comic Sans MS" panose="030F0702030302020204" pitchFamily="66" charset="0"/>
            </a:endParaRPr>
          </a:p>
        </p:txBody>
      </p:sp>
    </p:spTree>
    <p:extLst>
      <p:ext uri="{BB962C8B-B14F-4D97-AF65-F5344CB8AC3E}">
        <p14:creationId xmlns:p14="http://schemas.microsoft.com/office/powerpoint/2010/main" val="18527797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1175" y="667909"/>
            <a:ext cx="8444286" cy="490969"/>
          </a:xfrm>
        </p:spPr>
        <p:txBody>
          <a:bodyPr>
            <a:normAutofit fontScale="90000"/>
          </a:bodyPr>
          <a:lstStyle/>
          <a:p>
            <a:pPr algn="l"/>
            <a:br>
              <a:rPr lang="en-US" b="1" dirty="0">
                <a:latin typeface="Comic Sans MS" panose="030F0702030302020204" pitchFamily="66" charset="0"/>
              </a:rPr>
            </a:br>
            <a:br>
              <a:rPr lang="en-US" b="1" dirty="0">
                <a:latin typeface="Comic Sans MS" panose="030F0702030302020204" pitchFamily="66" charset="0"/>
              </a:rPr>
            </a:br>
            <a:r>
              <a:rPr lang="en-US" sz="3600" b="1" dirty="0">
                <a:latin typeface="Comic Sans MS" panose="030F0702030302020204" pitchFamily="66" charset="0"/>
              </a:rPr>
              <a:t>Two</a:t>
            </a:r>
            <a:r>
              <a:rPr lang="en-US" sz="3600" dirty="0">
                <a:latin typeface="Comic Sans MS" panose="030F0702030302020204" pitchFamily="66" charset="0"/>
              </a:rPr>
              <a:t> </a:t>
            </a:r>
            <a:r>
              <a:rPr lang="en-US" sz="3600" b="1" dirty="0">
                <a:latin typeface="Comic Sans MS" panose="030F0702030302020204" pitchFamily="66" charset="0"/>
              </a:rPr>
              <a:t>main maths areas are</a:t>
            </a:r>
            <a:r>
              <a:rPr lang="en-US" sz="3600" dirty="0">
                <a:latin typeface="Comic Sans MS" panose="030F0702030302020204" pitchFamily="66" charset="0"/>
              </a:rPr>
              <a:t>: </a:t>
            </a:r>
            <a:r>
              <a:rPr lang="en-US" sz="3600" b="1" dirty="0">
                <a:latin typeface="Comic Sans MS" panose="030F0702030302020204" pitchFamily="66" charset="0"/>
              </a:rPr>
              <a:t>Number </a:t>
            </a:r>
            <a:r>
              <a:rPr lang="en-US" sz="3600" dirty="0">
                <a:latin typeface="Comic Sans MS" panose="030F0702030302020204" pitchFamily="66" charset="0"/>
              </a:rPr>
              <a:t> and   </a:t>
            </a:r>
            <a:r>
              <a:rPr lang="en-US" sz="3600" b="1" dirty="0">
                <a:latin typeface="Comic Sans MS" panose="030F0702030302020204" pitchFamily="66" charset="0"/>
              </a:rPr>
              <a:t>Shape, Space and Measure</a:t>
            </a:r>
            <a:br>
              <a:rPr lang="en-US" sz="2700" b="1" dirty="0">
                <a:latin typeface="Comic Sans MS" panose="030F0702030302020204" pitchFamily="66" charset="0"/>
              </a:rPr>
            </a:br>
            <a:br>
              <a:rPr lang="en-US" b="1" dirty="0">
                <a:latin typeface="Comic Sans MS" panose="030F0702030302020204" pitchFamily="66" charset="0"/>
              </a:rPr>
            </a:br>
            <a:endParaRPr lang="en-US" b="1" dirty="0">
              <a:latin typeface="Comic Sans MS" panose="030F0702030302020204" pitchFamily="66" charset="0"/>
            </a:endParaRPr>
          </a:p>
        </p:txBody>
      </p:sp>
      <p:sp>
        <p:nvSpPr>
          <p:cNvPr id="3" name="Content Placeholder 2"/>
          <p:cNvSpPr>
            <a:spLocks noGrp="1"/>
          </p:cNvSpPr>
          <p:nvPr>
            <p:ph idx="1"/>
          </p:nvPr>
        </p:nvSpPr>
        <p:spPr>
          <a:xfrm>
            <a:off x="461175" y="1622066"/>
            <a:ext cx="8145923" cy="5252463"/>
          </a:xfrm>
        </p:spPr>
        <p:txBody>
          <a:bodyPr>
            <a:normAutofit fontScale="92500" lnSpcReduction="20000"/>
          </a:bodyPr>
          <a:lstStyle/>
          <a:p>
            <a:pPr marL="0" indent="0">
              <a:buNone/>
            </a:pPr>
            <a:r>
              <a:rPr lang="en-GB" sz="2400" dirty="0">
                <a:latin typeface="Comic Sans MS" panose="030F0702030302020204" pitchFamily="66" charset="0"/>
              </a:rPr>
              <a:t>By the end of the Reception year, children are expected …</a:t>
            </a:r>
            <a:endParaRPr lang="en-GB" dirty="0"/>
          </a:p>
          <a:p>
            <a:pPr marL="0" indent="0">
              <a:buNone/>
            </a:pPr>
            <a:r>
              <a:rPr lang="en-GB" b="1" dirty="0">
                <a:latin typeface="Comic Sans MS" panose="030F0702030302020204" pitchFamily="66" charset="0"/>
              </a:rPr>
              <a:t>Number</a:t>
            </a:r>
          </a:p>
          <a:p>
            <a:pPr marL="0" indent="0">
              <a:buNone/>
            </a:pPr>
            <a:r>
              <a:rPr lang="en-GB" dirty="0">
                <a:latin typeface="Comic Sans MS" panose="030F0702030302020204" pitchFamily="66" charset="0"/>
              </a:rPr>
              <a:t>-To count reliably with numbers from one to 20.</a:t>
            </a:r>
          </a:p>
          <a:p>
            <a:pPr marL="0" indent="0">
              <a:buNone/>
            </a:pPr>
            <a:r>
              <a:rPr lang="en-GB" dirty="0">
                <a:latin typeface="Comic Sans MS" panose="030F0702030302020204" pitchFamily="66" charset="0"/>
              </a:rPr>
              <a:t>-To place numbers to 20 in order and say which number is one more or one less than a given number. </a:t>
            </a:r>
          </a:p>
          <a:p>
            <a:pPr marL="0" indent="0">
              <a:buNone/>
            </a:pPr>
            <a:r>
              <a:rPr lang="en-GB" dirty="0">
                <a:latin typeface="Comic Sans MS" panose="030F0702030302020204" pitchFamily="66" charset="0"/>
              </a:rPr>
              <a:t>-Using quantities and objects, to add and subtract two single-digit numbers and count on or back to find the answer. </a:t>
            </a:r>
          </a:p>
          <a:p>
            <a:pPr marL="0" indent="0">
              <a:buNone/>
            </a:pPr>
            <a:r>
              <a:rPr lang="en-GB" dirty="0">
                <a:latin typeface="Comic Sans MS" panose="030F0702030302020204" pitchFamily="66" charset="0"/>
              </a:rPr>
              <a:t>-To solve problems, including doubling, halving and sharing. </a:t>
            </a:r>
            <a:endParaRPr lang="en-US" dirty="0">
              <a:latin typeface="Comic Sans MS" panose="030F0702030302020204" pitchFamily="66" charset="0"/>
            </a:endParaRPr>
          </a:p>
        </p:txBody>
      </p:sp>
    </p:spTree>
    <p:extLst>
      <p:ext uri="{BB962C8B-B14F-4D97-AF65-F5344CB8AC3E}">
        <p14:creationId xmlns:p14="http://schemas.microsoft.com/office/powerpoint/2010/main" val="3640338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42" y="755373"/>
            <a:ext cx="7496310" cy="490969"/>
          </a:xfrm>
        </p:spPr>
        <p:txBody>
          <a:bodyPr>
            <a:normAutofit fontScale="90000"/>
          </a:bodyPr>
          <a:lstStyle/>
          <a:p>
            <a:pPr algn="l"/>
            <a:br>
              <a:rPr lang="en-US" b="1" dirty="0">
                <a:latin typeface="Comic Sans MS" panose="030F0702030302020204" pitchFamily="66" charset="0"/>
              </a:rPr>
            </a:br>
            <a:br>
              <a:rPr lang="en-US" b="1" dirty="0">
                <a:latin typeface="Comic Sans MS" panose="030F0702030302020204" pitchFamily="66" charset="0"/>
              </a:rPr>
            </a:br>
            <a:br>
              <a:rPr lang="en-US" sz="2700" b="1" dirty="0">
                <a:latin typeface="Comic Sans MS" panose="030F0702030302020204" pitchFamily="66" charset="0"/>
              </a:rPr>
            </a:br>
            <a:br>
              <a:rPr lang="en-US" b="1" dirty="0">
                <a:latin typeface="Comic Sans MS" panose="030F0702030302020204" pitchFamily="66" charset="0"/>
              </a:rPr>
            </a:br>
            <a:endParaRPr lang="en-US" b="1" dirty="0">
              <a:latin typeface="Comic Sans MS" panose="030F0702030302020204" pitchFamily="66" charset="0"/>
            </a:endParaRPr>
          </a:p>
        </p:txBody>
      </p:sp>
      <p:sp>
        <p:nvSpPr>
          <p:cNvPr id="3" name="Content Placeholder 2"/>
          <p:cNvSpPr>
            <a:spLocks noGrp="1"/>
          </p:cNvSpPr>
          <p:nvPr>
            <p:ph idx="1"/>
          </p:nvPr>
        </p:nvSpPr>
        <p:spPr>
          <a:xfrm>
            <a:off x="381663" y="278296"/>
            <a:ext cx="8225435" cy="6596233"/>
          </a:xfrm>
        </p:spPr>
        <p:txBody>
          <a:bodyPr>
            <a:normAutofit/>
          </a:bodyPr>
          <a:lstStyle/>
          <a:p>
            <a:pPr marL="0" indent="0">
              <a:buNone/>
            </a:pPr>
            <a:r>
              <a:rPr lang="en-GB" b="1" dirty="0">
                <a:latin typeface="Comic Sans MS" panose="030F0702030302020204" pitchFamily="66" charset="0"/>
              </a:rPr>
              <a:t>Shape, Space and Measure</a:t>
            </a:r>
          </a:p>
          <a:p>
            <a:pPr marL="0" indent="0">
              <a:buNone/>
            </a:pPr>
            <a:endParaRPr lang="en-GB" b="1" dirty="0">
              <a:latin typeface="Comic Sans MS" panose="030F0702030302020204" pitchFamily="66" charset="0"/>
            </a:endParaRPr>
          </a:p>
          <a:p>
            <a:pPr marL="0" indent="0">
              <a:buNone/>
            </a:pPr>
            <a:r>
              <a:rPr lang="en-GB" dirty="0">
                <a:latin typeface="Comic Sans MS" panose="030F0702030302020204" pitchFamily="66" charset="0"/>
              </a:rPr>
              <a:t>-</a:t>
            </a:r>
            <a:r>
              <a:rPr lang="en-GB" sz="3000" dirty="0">
                <a:latin typeface="Comic Sans MS" panose="030F0702030302020204" pitchFamily="66" charset="0"/>
              </a:rPr>
              <a:t>To use everyday language to talk about size, weight, capacity, position, distance, time and money.</a:t>
            </a:r>
          </a:p>
          <a:p>
            <a:pPr marL="0" indent="0">
              <a:buNone/>
            </a:pPr>
            <a:r>
              <a:rPr lang="en-GB" sz="3000" dirty="0">
                <a:latin typeface="Comic Sans MS" panose="030F0702030302020204" pitchFamily="66" charset="0"/>
              </a:rPr>
              <a:t>-To compare quantities and objects and to solve problems. </a:t>
            </a:r>
          </a:p>
          <a:p>
            <a:pPr marL="0" indent="0">
              <a:buNone/>
            </a:pPr>
            <a:r>
              <a:rPr lang="en-GB" sz="3000" dirty="0">
                <a:latin typeface="Comic Sans MS" panose="030F0702030302020204" pitchFamily="66" charset="0"/>
              </a:rPr>
              <a:t>-To recognise, create and describe patterns.</a:t>
            </a:r>
          </a:p>
          <a:p>
            <a:pPr marL="0" indent="0">
              <a:buNone/>
            </a:pPr>
            <a:r>
              <a:rPr lang="en-GB" sz="3000" dirty="0">
                <a:latin typeface="Comic Sans MS" panose="030F0702030302020204" pitchFamily="66" charset="0"/>
              </a:rPr>
              <a:t>- To explore characteristics of everyday objects and shapes and use mathematical language to describe them.</a:t>
            </a:r>
            <a:endParaRPr lang="en-US" sz="3000" dirty="0">
              <a:latin typeface="Comic Sans MS" panose="030F0702030302020204" pitchFamily="66" charset="0"/>
            </a:endParaRPr>
          </a:p>
        </p:txBody>
      </p:sp>
    </p:spTree>
    <p:extLst>
      <p:ext uri="{BB962C8B-B14F-4D97-AF65-F5344CB8AC3E}">
        <p14:creationId xmlns:p14="http://schemas.microsoft.com/office/powerpoint/2010/main" val="36434315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41" y="755373"/>
            <a:ext cx="8124463" cy="490969"/>
          </a:xfrm>
        </p:spPr>
        <p:txBody>
          <a:bodyPr>
            <a:normAutofit fontScale="90000"/>
          </a:bodyPr>
          <a:lstStyle/>
          <a:p>
            <a:pPr algn="l"/>
            <a:r>
              <a:rPr lang="en-US" b="1" dirty="0">
                <a:latin typeface="Comic Sans MS" panose="030F0702030302020204" pitchFamily="66" charset="0"/>
              </a:rPr>
              <a:t>Fluency-</a:t>
            </a:r>
            <a:r>
              <a:rPr lang="en-GB" dirty="0"/>
              <a:t> </a:t>
            </a:r>
            <a:r>
              <a:rPr lang="en-GB" sz="3600" dirty="0"/>
              <a:t>deep understanding of number. </a:t>
            </a:r>
            <a:endParaRPr lang="en-US" sz="3600" b="1" dirty="0">
              <a:latin typeface="Comic Sans MS" panose="030F0702030302020204" pitchFamily="66" charset="0"/>
            </a:endParaRPr>
          </a:p>
        </p:txBody>
      </p:sp>
      <p:sp>
        <p:nvSpPr>
          <p:cNvPr id="5" name="Content Placeholder 4">
            <a:extLst>
              <a:ext uri="{FF2B5EF4-FFF2-40B4-BE49-F238E27FC236}">
                <a16:creationId xmlns:a16="http://schemas.microsoft.com/office/drawing/2014/main" id="{D8139DBC-4906-5FBE-7685-DA31890ECA80}"/>
              </a:ext>
            </a:extLst>
          </p:cNvPr>
          <p:cNvSpPr>
            <a:spLocks noGrp="1"/>
          </p:cNvSpPr>
          <p:nvPr>
            <p:ph idx="1"/>
          </p:nvPr>
        </p:nvSpPr>
        <p:spPr>
          <a:xfrm>
            <a:off x="136941" y="1600200"/>
            <a:ext cx="8549859" cy="4525963"/>
          </a:xfrm>
        </p:spPr>
        <p:txBody>
          <a:bodyPr>
            <a:normAutofit/>
          </a:bodyPr>
          <a:lstStyle/>
          <a:p>
            <a:pPr marL="0" indent="0">
              <a:buNone/>
            </a:pPr>
            <a:r>
              <a:rPr lang="en-GB" b="1" dirty="0">
                <a:latin typeface="Comic Sans MS" panose="030F0702030302020204" pitchFamily="66" charset="0"/>
              </a:rPr>
              <a:t>Representing Numbers </a:t>
            </a:r>
          </a:p>
          <a:p>
            <a:pPr marL="0" indent="0">
              <a:buNone/>
            </a:pPr>
            <a:r>
              <a:rPr lang="en-GB" sz="2800" dirty="0">
                <a:latin typeface="Comic Sans MS" panose="030F0702030302020204" pitchFamily="66" charset="0"/>
              </a:rPr>
              <a:t>Children need to understand that numbers can be represented in many ways, not just as a written numeral. We use many different objects and pictures to show that numbers can be represented in lots of ways. </a:t>
            </a:r>
          </a:p>
        </p:txBody>
      </p:sp>
      <p:pic>
        <p:nvPicPr>
          <p:cNvPr id="7" name="Picture 6">
            <a:extLst>
              <a:ext uri="{FF2B5EF4-FFF2-40B4-BE49-F238E27FC236}">
                <a16:creationId xmlns:a16="http://schemas.microsoft.com/office/drawing/2014/main" id="{823BF3E9-1F4B-8B4D-2DD3-18A5653FC714}"/>
              </a:ext>
            </a:extLst>
          </p:cNvPr>
          <p:cNvPicPr>
            <a:picLocks noChangeAspect="1"/>
          </p:cNvPicPr>
          <p:nvPr/>
        </p:nvPicPr>
        <p:blipFill>
          <a:blip r:embed="rId2"/>
          <a:stretch>
            <a:fillRect/>
          </a:stretch>
        </p:blipFill>
        <p:spPr>
          <a:xfrm>
            <a:off x="457200" y="4512076"/>
            <a:ext cx="7692625" cy="1884096"/>
          </a:xfrm>
          <a:prstGeom prst="rect">
            <a:avLst/>
          </a:prstGeom>
        </p:spPr>
      </p:pic>
    </p:spTree>
    <p:extLst>
      <p:ext uri="{BB962C8B-B14F-4D97-AF65-F5344CB8AC3E}">
        <p14:creationId xmlns:p14="http://schemas.microsoft.com/office/powerpoint/2010/main" val="414065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41" y="755373"/>
            <a:ext cx="8124463" cy="490969"/>
          </a:xfrm>
        </p:spPr>
        <p:txBody>
          <a:bodyPr>
            <a:normAutofit fontScale="90000"/>
          </a:bodyPr>
          <a:lstStyle/>
          <a:p>
            <a:pPr algn="l"/>
            <a:r>
              <a:rPr lang="en-US" b="1" dirty="0">
                <a:latin typeface="Comic Sans MS" panose="030F0702030302020204" pitchFamily="66" charset="0"/>
              </a:rPr>
              <a:t>Fluency-</a:t>
            </a:r>
            <a:r>
              <a:rPr lang="en-GB" dirty="0"/>
              <a:t> </a:t>
            </a:r>
            <a:r>
              <a:rPr lang="en-GB" sz="3600" dirty="0"/>
              <a:t>deep understanding of number. </a:t>
            </a:r>
            <a:endParaRPr lang="en-US" sz="3600" b="1" dirty="0">
              <a:latin typeface="Comic Sans MS" panose="030F0702030302020204" pitchFamily="66" charset="0"/>
            </a:endParaRPr>
          </a:p>
        </p:txBody>
      </p:sp>
      <p:sp>
        <p:nvSpPr>
          <p:cNvPr id="5" name="Content Placeholder 4">
            <a:extLst>
              <a:ext uri="{FF2B5EF4-FFF2-40B4-BE49-F238E27FC236}">
                <a16:creationId xmlns:a16="http://schemas.microsoft.com/office/drawing/2014/main" id="{D8139DBC-4906-5FBE-7685-DA31890ECA80}"/>
              </a:ext>
            </a:extLst>
          </p:cNvPr>
          <p:cNvSpPr>
            <a:spLocks noGrp="1"/>
          </p:cNvSpPr>
          <p:nvPr>
            <p:ph idx="1"/>
          </p:nvPr>
        </p:nvSpPr>
        <p:spPr>
          <a:xfrm>
            <a:off x="136941" y="1600200"/>
            <a:ext cx="8549859" cy="4525963"/>
          </a:xfrm>
        </p:spPr>
        <p:txBody>
          <a:bodyPr>
            <a:normAutofit/>
          </a:bodyPr>
          <a:lstStyle/>
          <a:p>
            <a:pPr marL="0" indent="0">
              <a:buNone/>
            </a:pPr>
            <a:r>
              <a:rPr lang="en-GB" b="1" dirty="0">
                <a:latin typeface="Comic Sans MS" panose="030F0702030302020204" pitchFamily="66" charset="0"/>
              </a:rPr>
              <a:t>Counting </a:t>
            </a:r>
          </a:p>
          <a:p>
            <a:pPr marL="0" indent="0">
              <a:buNone/>
            </a:pPr>
            <a:r>
              <a:rPr lang="en-GB" sz="2400" dirty="0"/>
              <a:t> </a:t>
            </a:r>
            <a:r>
              <a:rPr lang="en-GB" sz="2400" dirty="0">
                <a:latin typeface="Comic Sans MS" panose="030F0702030302020204" pitchFamily="66" charset="0"/>
              </a:rPr>
              <a:t>When counting, children need to understand… </a:t>
            </a:r>
          </a:p>
          <a:p>
            <a:pPr marL="0" indent="0">
              <a:buNone/>
            </a:pPr>
            <a:r>
              <a:rPr lang="en-GB" sz="2400" dirty="0">
                <a:latin typeface="Comic Sans MS" panose="030F0702030302020204" pitchFamily="66" charset="0"/>
              </a:rPr>
              <a:t>• That we need to say one number for each object counted (touch counting). </a:t>
            </a:r>
          </a:p>
          <a:p>
            <a:pPr marL="0" indent="0">
              <a:buNone/>
            </a:pPr>
            <a:r>
              <a:rPr lang="en-GB" sz="2400" dirty="0">
                <a:latin typeface="Comic Sans MS" panose="030F0702030302020204" pitchFamily="66" charset="0"/>
              </a:rPr>
              <a:t>• The final number we say is how many altogether. Some children continue to count after they have reached the final object  as they don’t connect the numbers they are saying to the objects in front of them.</a:t>
            </a:r>
          </a:p>
          <a:p>
            <a:pPr marL="0" indent="0">
              <a:buNone/>
            </a:pPr>
            <a:r>
              <a:rPr lang="en-GB" sz="2400" dirty="0">
                <a:latin typeface="Comic Sans MS" panose="030F0702030302020204" pitchFamily="66" charset="0"/>
              </a:rPr>
              <a:t> • That we can count objects in any order and the total stays the same.</a:t>
            </a:r>
          </a:p>
        </p:txBody>
      </p:sp>
    </p:spTree>
    <p:extLst>
      <p:ext uri="{BB962C8B-B14F-4D97-AF65-F5344CB8AC3E}">
        <p14:creationId xmlns:p14="http://schemas.microsoft.com/office/powerpoint/2010/main" val="2927923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a:extLst>
              <a:ext uri="{FF2B5EF4-FFF2-40B4-BE49-F238E27FC236}">
                <a16:creationId xmlns:a16="http://schemas.microsoft.com/office/drawing/2014/main" id="{8BAE0723-2675-460C-4BF7-46B648AC8F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238" y="933450"/>
            <a:ext cx="154622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6">
            <a:extLst>
              <a:ext uri="{FF2B5EF4-FFF2-40B4-BE49-F238E27FC236}">
                <a16:creationId xmlns:a16="http://schemas.microsoft.com/office/drawing/2014/main" id="{8779D9F3-C402-F208-26F1-01A9B75EB8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44450"/>
            <a:ext cx="3829050" cy="264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TextBox 8">
            <a:extLst>
              <a:ext uri="{FF2B5EF4-FFF2-40B4-BE49-F238E27FC236}">
                <a16:creationId xmlns:a16="http://schemas.microsoft.com/office/drawing/2014/main" id="{CB70FD11-DA6E-8473-3BEE-7F6A18016A28}"/>
              </a:ext>
            </a:extLst>
          </p:cNvPr>
          <p:cNvSpPr txBox="1">
            <a:spLocks noChangeArrowheads="1"/>
          </p:cNvSpPr>
          <p:nvPr/>
        </p:nvSpPr>
        <p:spPr bwMode="auto">
          <a:xfrm>
            <a:off x="468313" y="-57150"/>
            <a:ext cx="4572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6000" b="1">
                <a:latin typeface="Comic Sans MS" panose="030F0702030302020204" pitchFamily="66" charset="0"/>
              </a:rPr>
              <a:t>numicons</a:t>
            </a:r>
          </a:p>
        </p:txBody>
      </p:sp>
      <p:pic>
        <p:nvPicPr>
          <p:cNvPr id="10245" name="Picture 10">
            <a:extLst>
              <a:ext uri="{FF2B5EF4-FFF2-40B4-BE49-F238E27FC236}">
                <a16:creationId xmlns:a16="http://schemas.microsoft.com/office/drawing/2014/main" id="{DBE12302-6E74-2E3B-A40C-DED04A5A16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2809875"/>
            <a:ext cx="4608513" cy="3881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119B8C17-BD64-9B46-5D0A-C6597E36A6C0}"/>
              </a:ext>
            </a:extLst>
          </p:cNvPr>
          <p:cNvSpPr>
            <a:spLocks noGrp="1"/>
          </p:cNvSpPr>
          <p:nvPr>
            <p:ph type="title"/>
          </p:nvPr>
        </p:nvSpPr>
        <p:spPr/>
        <p:txBody>
          <a:bodyPr/>
          <a:lstStyle/>
          <a:p>
            <a:endParaRPr lang="en-US" altLang="en-US"/>
          </a:p>
        </p:txBody>
      </p:sp>
      <p:sp>
        <p:nvSpPr>
          <p:cNvPr id="11267" name="TextBox 8">
            <a:extLst>
              <a:ext uri="{FF2B5EF4-FFF2-40B4-BE49-F238E27FC236}">
                <a16:creationId xmlns:a16="http://schemas.microsoft.com/office/drawing/2014/main" id="{D537A17A-22CA-1FE1-377B-595DE9FCE852}"/>
              </a:ext>
            </a:extLst>
          </p:cNvPr>
          <p:cNvSpPr txBox="1">
            <a:spLocks noChangeArrowheads="1"/>
          </p:cNvSpPr>
          <p:nvPr/>
        </p:nvSpPr>
        <p:spPr bwMode="auto">
          <a:xfrm>
            <a:off x="323850" y="12700"/>
            <a:ext cx="4543425"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6000" b="1">
                <a:latin typeface="Comic Sans MS" panose="030F0702030302020204" pitchFamily="66" charset="0"/>
              </a:rPr>
              <a:t>ten frames</a:t>
            </a:r>
          </a:p>
        </p:txBody>
      </p:sp>
      <p:pic>
        <p:nvPicPr>
          <p:cNvPr id="11268" name="Picture 3">
            <a:extLst>
              <a:ext uri="{FF2B5EF4-FFF2-40B4-BE49-F238E27FC236}">
                <a16:creationId xmlns:a16="http://schemas.microsoft.com/office/drawing/2014/main" id="{0B6BDD2A-917D-F549-E44B-CAE2CAC586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625" y="908050"/>
            <a:ext cx="5438775"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7">
            <a:extLst>
              <a:ext uri="{FF2B5EF4-FFF2-40B4-BE49-F238E27FC236}">
                <a16:creationId xmlns:a16="http://schemas.microsoft.com/office/drawing/2014/main" id="{5CF1C91D-0498-F629-0BE2-CD6356C6FD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2349500"/>
            <a:ext cx="3095625" cy="296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Box 8">
            <a:extLst>
              <a:ext uri="{FF2B5EF4-FFF2-40B4-BE49-F238E27FC236}">
                <a16:creationId xmlns:a16="http://schemas.microsoft.com/office/drawing/2014/main" id="{BDD56034-3869-FFD5-43EC-7FC8E5089708}"/>
              </a:ext>
            </a:extLst>
          </p:cNvPr>
          <p:cNvSpPr txBox="1">
            <a:spLocks noChangeArrowheads="1"/>
          </p:cNvSpPr>
          <p:nvPr/>
        </p:nvSpPr>
        <p:spPr bwMode="auto">
          <a:xfrm>
            <a:off x="323850" y="12700"/>
            <a:ext cx="4543425" cy="101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pPr>
            <a:r>
              <a:rPr lang="en-GB" altLang="en-US" sz="6000" b="1">
                <a:latin typeface="Comic Sans MS" panose="030F0702030302020204" pitchFamily="66" charset="0"/>
              </a:rPr>
              <a:t>rekenrek</a:t>
            </a:r>
          </a:p>
        </p:txBody>
      </p:sp>
      <p:pic>
        <p:nvPicPr>
          <p:cNvPr id="12292" name="Picture 4">
            <a:extLst>
              <a:ext uri="{FF2B5EF4-FFF2-40B4-BE49-F238E27FC236}">
                <a16:creationId xmlns:a16="http://schemas.microsoft.com/office/drawing/2014/main" id="{5EF4C5BC-A979-F81A-DEDE-CB7B5C51D4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0950" y="176213"/>
            <a:ext cx="3260725"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10">
            <a:extLst>
              <a:ext uri="{FF2B5EF4-FFF2-40B4-BE49-F238E27FC236}">
                <a16:creationId xmlns:a16="http://schemas.microsoft.com/office/drawing/2014/main" id="{4BB032B4-FDF0-B0DA-DA4A-E041F1566F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920750"/>
            <a:ext cx="3178175" cy="191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12">
            <a:extLst>
              <a:ext uri="{FF2B5EF4-FFF2-40B4-BE49-F238E27FC236}">
                <a16:creationId xmlns:a16="http://schemas.microsoft.com/office/drawing/2014/main" id="{7227CE91-E6D6-3435-CA94-1E7EB8F947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2870200"/>
            <a:ext cx="6837362" cy="3727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41" y="-97371"/>
            <a:ext cx="8124463" cy="1106038"/>
          </a:xfrm>
        </p:spPr>
        <p:txBody>
          <a:bodyPr>
            <a:normAutofit/>
          </a:bodyPr>
          <a:lstStyle/>
          <a:p>
            <a:pPr algn="l"/>
            <a:r>
              <a:rPr lang="en-US" b="1" dirty="0" err="1">
                <a:latin typeface="Comic Sans MS" panose="030F0702030302020204" pitchFamily="66" charset="0"/>
              </a:rPr>
              <a:t>Subitising</a:t>
            </a:r>
            <a:r>
              <a:rPr lang="en-US" b="1" dirty="0">
                <a:latin typeface="Comic Sans MS" panose="030F0702030302020204" pitchFamily="66" charset="0"/>
              </a:rPr>
              <a:t>-</a:t>
            </a:r>
            <a:r>
              <a:rPr lang="en-GB" dirty="0"/>
              <a:t> </a:t>
            </a:r>
            <a:r>
              <a:rPr lang="en-GB" sz="3600" dirty="0"/>
              <a:t>recognising amounts. </a:t>
            </a:r>
            <a:endParaRPr lang="en-US" sz="3600" b="1" dirty="0">
              <a:latin typeface="Comic Sans MS" panose="030F0702030302020204" pitchFamily="66" charset="0"/>
            </a:endParaRPr>
          </a:p>
        </p:txBody>
      </p:sp>
      <p:sp>
        <p:nvSpPr>
          <p:cNvPr id="5" name="Content Placeholder 4">
            <a:extLst>
              <a:ext uri="{FF2B5EF4-FFF2-40B4-BE49-F238E27FC236}">
                <a16:creationId xmlns:a16="http://schemas.microsoft.com/office/drawing/2014/main" id="{D8139DBC-4906-5FBE-7685-DA31890ECA80}"/>
              </a:ext>
            </a:extLst>
          </p:cNvPr>
          <p:cNvSpPr>
            <a:spLocks noGrp="1"/>
          </p:cNvSpPr>
          <p:nvPr>
            <p:ph idx="1"/>
          </p:nvPr>
        </p:nvSpPr>
        <p:spPr>
          <a:xfrm>
            <a:off x="136941" y="874644"/>
            <a:ext cx="8549859" cy="5251520"/>
          </a:xfrm>
        </p:spPr>
        <p:txBody>
          <a:bodyPr>
            <a:normAutofit/>
          </a:bodyPr>
          <a:lstStyle/>
          <a:p>
            <a:pPr marL="0" indent="0">
              <a:buNone/>
            </a:pPr>
            <a:r>
              <a:rPr lang="en-GB" sz="2400" dirty="0">
                <a:latin typeface="Comic Sans MS" panose="030F0702030302020204" pitchFamily="66" charset="0"/>
              </a:rPr>
              <a:t>Important  skill to recognise small amounts without the need to count them. Initially this should be by using concrete objects but as children progress, allowing them to see groups of dots in different arrangements helps them to mentally ‘see’ how many objects are there without needing to count. This is a very important skill when children begin to add and subtract. Using dice is a good way to practise this skill before moving onto objects in different arrangements.</a:t>
            </a:r>
          </a:p>
        </p:txBody>
      </p:sp>
      <p:pic>
        <p:nvPicPr>
          <p:cNvPr id="4" name="Picture 3">
            <a:extLst>
              <a:ext uri="{FF2B5EF4-FFF2-40B4-BE49-F238E27FC236}">
                <a16:creationId xmlns:a16="http://schemas.microsoft.com/office/drawing/2014/main" id="{B9C5B57A-3878-3FCA-67F1-478E3ADAE820}"/>
              </a:ext>
            </a:extLst>
          </p:cNvPr>
          <p:cNvPicPr>
            <a:picLocks noChangeAspect="1"/>
          </p:cNvPicPr>
          <p:nvPr/>
        </p:nvPicPr>
        <p:blipFill>
          <a:blip r:embed="rId2"/>
          <a:stretch>
            <a:fillRect/>
          </a:stretch>
        </p:blipFill>
        <p:spPr>
          <a:xfrm>
            <a:off x="606633" y="4376609"/>
            <a:ext cx="6772178" cy="1771446"/>
          </a:xfrm>
          <a:prstGeom prst="rect">
            <a:avLst/>
          </a:prstGeom>
        </p:spPr>
      </p:pic>
    </p:spTree>
    <p:extLst>
      <p:ext uri="{BB962C8B-B14F-4D97-AF65-F5344CB8AC3E}">
        <p14:creationId xmlns:p14="http://schemas.microsoft.com/office/powerpoint/2010/main" val="6980674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a:extLst>
              <a:ext uri="{FF2B5EF4-FFF2-40B4-BE49-F238E27FC236}">
                <a16:creationId xmlns:a16="http://schemas.microsoft.com/office/drawing/2014/main" id="{996CD1BD-72FD-17B5-5980-B876E68CE99D}"/>
              </a:ext>
            </a:extLst>
          </p:cNvPr>
          <p:cNvSpPr>
            <a:spLocks noGrp="1"/>
          </p:cNvSpPr>
          <p:nvPr>
            <p:ph type="body" sz="half" idx="2"/>
          </p:nvPr>
        </p:nvSpPr>
        <p:spPr>
          <a:xfrm>
            <a:off x="4606925" y="731838"/>
            <a:ext cx="4038600" cy="4530725"/>
          </a:xfrm>
        </p:spPr>
        <p:txBody>
          <a:bodyPr/>
          <a:lstStyle/>
          <a:p>
            <a:pPr eaLnBrk="1" hangingPunct="1"/>
            <a:endParaRPr lang="en-US" altLang="en-US" sz="2400"/>
          </a:p>
          <a:p>
            <a:pPr eaLnBrk="1" hangingPunct="1">
              <a:buFont typeface="Wingdings" panose="05000000000000000000" pitchFamily="2" charset="2"/>
              <a:buNone/>
            </a:pPr>
            <a:endParaRPr lang="en-US" altLang="en-US" sz="2400"/>
          </a:p>
          <a:p>
            <a:pPr eaLnBrk="1" hangingPunct="1"/>
            <a:endParaRPr lang="en-US" altLang="en-US" sz="4000"/>
          </a:p>
        </p:txBody>
      </p:sp>
      <p:sp>
        <p:nvSpPr>
          <p:cNvPr id="30723" name="Title 1">
            <a:extLst>
              <a:ext uri="{FF2B5EF4-FFF2-40B4-BE49-F238E27FC236}">
                <a16:creationId xmlns:a16="http://schemas.microsoft.com/office/drawing/2014/main" id="{789921A1-3C77-CFE9-9F72-3F10009C5DCD}"/>
              </a:ext>
            </a:extLst>
          </p:cNvPr>
          <p:cNvSpPr>
            <a:spLocks noGrp="1"/>
          </p:cNvSpPr>
          <p:nvPr>
            <p:ph type="title"/>
          </p:nvPr>
        </p:nvSpPr>
        <p:spPr/>
        <p:txBody>
          <a:bodyPr/>
          <a:lstStyle/>
          <a:p>
            <a:endParaRPr lang="en-US" altLang="en-US" b="1">
              <a:latin typeface="Comic Sans MS" panose="030F0702030302020204" pitchFamily="66" charset="0"/>
            </a:endParaRPr>
          </a:p>
        </p:txBody>
      </p:sp>
      <p:pic>
        <p:nvPicPr>
          <p:cNvPr id="30724" name="Picture 2">
            <a:extLst>
              <a:ext uri="{FF2B5EF4-FFF2-40B4-BE49-F238E27FC236}">
                <a16:creationId xmlns:a16="http://schemas.microsoft.com/office/drawing/2014/main" id="{1E10B6FA-4FDA-A018-19B6-FAFED12C4C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888" y="311150"/>
            <a:ext cx="8840787" cy="237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5" name="Picture 4">
            <a:extLst>
              <a:ext uri="{FF2B5EF4-FFF2-40B4-BE49-F238E27FC236}">
                <a16:creationId xmlns:a16="http://schemas.microsoft.com/office/drawing/2014/main" id="{7E8846AD-1C8D-28CC-C788-EB360A93AAC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9900" y="2997200"/>
            <a:ext cx="222567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6" name="Picture 6">
            <a:extLst>
              <a:ext uri="{FF2B5EF4-FFF2-40B4-BE49-F238E27FC236}">
                <a16:creationId xmlns:a16="http://schemas.microsoft.com/office/drawing/2014/main" id="{865D4F87-A1F5-C81B-D3EA-10D2B391A6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3213" y="2957513"/>
            <a:ext cx="218122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Picture 8">
            <a:extLst>
              <a:ext uri="{FF2B5EF4-FFF2-40B4-BE49-F238E27FC236}">
                <a16:creationId xmlns:a16="http://schemas.microsoft.com/office/drawing/2014/main" id="{2CA6C2F7-A9AD-B52B-C290-DADBBE43756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2725" y="2944813"/>
            <a:ext cx="2181225" cy="212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10">
            <a:extLst>
              <a:ext uri="{FF2B5EF4-FFF2-40B4-BE49-F238E27FC236}">
                <a16:creationId xmlns:a16="http://schemas.microsoft.com/office/drawing/2014/main" id="{16B240AF-D3EE-2355-1A9D-32FEBB2829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82750" y="5227638"/>
            <a:ext cx="4267200"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630" y="244535"/>
            <a:ext cx="8124463" cy="1106038"/>
          </a:xfrm>
        </p:spPr>
        <p:txBody>
          <a:bodyPr>
            <a:normAutofit/>
          </a:bodyPr>
          <a:lstStyle/>
          <a:p>
            <a:pPr algn="l"/>
            <a:r>
              <a:rPr lang="en-GB" sz="2800" b="1" dirty="0">
                <a:latin typeface="Comic Sans MS" panose="030F0702030302020204" pitchFamily="66" charset="0"/>
              </a:rPr>
              <a:t>Understanding that the total stays the same even when the objects move</a:t>
            </a:r>
            <a:endParaRPr lang="en-US" sz="2800" b="1" dirty="0">
              <a:latin typeface="Comic Sans MS" panose="030F0702030302020204" pitchFamily="66" charset="0"/>
            </a:endParaRPr>
          </a:p>
        </p:txBody>
      </p:sp>
      <p:sp>
        <p:nvSpPr>
          <p:cNvPr id="5" name="Content Placeholder 4">
            <a:extLst>
              <a:ext uri="{FF2B5EF4-FFF2-40B4-BE49-F238E27FC236}">
                <a16:creationId xmlns:a16="http://schemas.microsoft.com/office/drawing/2014/main" id="{D8139DBC-4906-5FBE-7685-DA31890ECA80}"/>
              </a:ext>
            </a:extLst>
          </p:cNvPr>
          <p:cNvSpPr>
            <a:spLocks noGrp="1"/>
          </p:cNvSpPr>
          <p:nvPr>
            <p:ph idx="1"/>
          </p:nvPr>
        </p:nvSpPr>
        <p:spPr>
          <a:xfrm>
            <a:off x="136941" y="1541404"/>
            <a:ext cx="8549859" cy="4965274"/>
          </a:xfrm>
        </p:spPr>
        <p:txBody>
          <a:bodyPr>
            <a:normAutofit/>
          </a:bodyPr>
          <a:lstStyle/>
          <a:p>
            <a:pPr marL="0" indent="0">
              <a:buNone/>
            </a:pPr>
            <a:r>
              <a:rPr lang="en-GB" sz="2800" dirty="0">
                <a:latin typeface="Comic Sans MS" panose="030F0702030302020204" pitchFamily="66" charset="0"/>
              </a:rPr>
              <a:t>When children first start to use numbers, they often do not understand that if we move objects into another arrangement the total stays the same. We practise this with many different types of objects but a useful tool is using a tens frame to be able to move counters around.</a:t>
            </a:r>
          </a:p>
        </p:txBody>
      </p:sp>
      <p:pic>
        <p:nvPicPr>
          <p:cNvPr id="6" name="Picture 5">
            <a:extLst>
              <a:ext uri="{FF2B5EF4-FFF2-40B4-BE49-F238E27FC236}">
                <a16:creationId xmlns:a16="http://schemas.microsoft.com/office/drawing/2014/main" id="{423235E1-BD8D-8E7E-4E41-E01291CA7144}"/>
              </a:ext>
            </a:extLst>
          </p:cNvPr>
          <p:cNvPicPr>
            <a:picLocks noChangeAspect="1"/>
          </p:cNvPicPr>
          <p:nvPr/>
        </p:nvPicPr>
        <p:blipFill>
          <a:blip r:embed="rId2"/>
          <a:stretch>
            <a:fillRect/>
          </a:stretch>
        </p:blipFill>
        <p:spPr>
          <a:xfrm>
            <a:off x="457200" y="4548104"/>
            <a:ext cx="7553325" cy="1323975"/>
          </a:xfrm>
          <a:prstGeom prst="rect">
            <a:avLst/>
          </a:prstGeom>
        </p:spPr>
      </p:pic>
    </p:spTree>
    <p:extLst>
      <p:ext uri="{BB962C8B-B14F-4D97-AF65-F5344CB8AC3E}">
        <p14:creationId xmlns:p14="http://schemas.microsoft.com/office/powerpoint/2010/main" val="17603536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41" y="-97371"/>
            <a:ext cx="8124463" cy="1106038"/>
          </a:xfrm>
        </p:spPr>
        <p:txBody>
          <a:bodyPr>
            <a:normAutofit/>
          </a:bodyPr>
          <a:lstStyle/>
          <a:p>
            <a:pPr algn="l"/>
            <a:r>
              <a:rPr lang="en-GB" sz="4000" b="1" dirty="0">
                <a:latin typeface="Comic Sans MS" panose="030F0702030302020204" pitchFamily="66" charset="0"/>
              </a:rPr>
              <a:t>Reasoning</a:t>
            </a:r>
            <a:endParaRPr lang="en-US" sz="4000" b="1" dirty="0">
              <a:latin typeface="Comic Sans MS" panose="030F0702030302020204" pitchFamily="66" charset="0"/>
            </a:endParaRPr>
          </a:p>
        </p:txBody>
      </p:sp>
      <p:sp>
        <p:nvSpPr>
          <p:cNvPr id="5" name="Content Placeholder 4">
            <a:extLst>
              <a:ext uri="{FF2B5EF4-FFF2-40B4-BE49-F238E27FC236}">
                <a16:creationId xmlns:a16="http://schemas.microsoft.com/office/drawing/2014/main" id="{D8139DBC-4906-5FBE-7685-DA31890ECA80}"/>
              </a:ext>
            </a:extLst>
          </p:cNvPr>
          <p:cNvSpPr>
            <a:spLocks noGrp="1"/>
          </p:cNvSpPr>
          <p:nvPr>
            <p:ph idx="1"/>
          </p:nvPr>
        </p:nvSpPr>
        <p:spPr>
          <a:xfrm>
            <a:off x="136941" y="1160890"/>
            <a:ext cx="9007059" cy="4965274"/>
          </a:xfrm>
        </p:spPr>
        <p:txBody>
          <a:bodyPr>
            <a:noAutofit/>
          </a:bodyPr>
          <a:lstStyle/>
          <a:p>
            <a:pPr marL="0" indent="0">
              <a:buNone/>
            </a:pPr>
            <a:r>
              <a:rPr lang="en-GB" sz="2400" dirty="0">
                <a:latin typeface="Comic Sans MS" panose="030F0702030302020204" pitchFamily="66" charset="0"/>
              </a:rPr>
              <a:t>Reasoning in maths helps children to be able to explain their thinking, therefore making it easier for them to understand what is happening in the maths they are doing. It helps them to think about how to solve a problem, explain how they solved it and to think about what they could do differently. </a:t>
            </a: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examples of reasoning : </a:t>
            </a:r>
          </a:p>
          <a:p>
            <a:pPr marL="0" indent="0">
              <a:buNone/>
            </a:pPr>
            <a:r>
              <a:rPr lang="en-GB" sz="2400" dirty="0">
                <a:latin typeface="Comic Sans MS" panose="030F0702030302020204" pitchFamily="66" charset="0"/>
              </a:rPr>
              <a:t>• true and false statements </a:t>
            </a:r>
            <a:r>
              <a:rPr lang="en-GB" sz="2400" dirty="0" err="1">
                <a:latin typeface="Comic Sans MS" panose="030F0702030302020204" pitchFamily="66" charset="0"/>
              </a:rPr>
              <a:t>eg</a:t>
            </a:r>
            <a:r>
              <a:rPr lang="en-GB" sz="2400" dirty="0">
                <a:latin typeface="Comic Sans MS" panose="030F0702030302020204" pitchFamily="66" charset="0"/>
              </a:rPr>
              <a:t> adding one to a number always makes it smaller </a:t>
            </a:r>
          </a:p>
          <a:p>
            <a:pPr marL="0" indent="0">
              <a:buNone/>
            </a:pPr>
            <a:r>
              <a:rPr lang="en-GB" sz="2400" dirty="0">
                <a:latin typeface="Comic Sans MS" panose="030F0702030302020204" pitchFamily="66" charset="0"/>
              </a:rPr>
              <a:t>• spotting incorrect maths </a:t>
            </a:r>
            <a:r>
              <a:rPr lang="en-GB" sz="2400" dirty="0" err="1">
                <a:latin typeface="Comic Sans MS" panose="030F0702030302020204" pitchFamily="66" charset="0"/>
              </a:rPr>
              <a:t>eg</a:t>
            </a:r>
            <a:r>
              <a:rPr lang="en-GB" sz="2400" dirty="0">
                <a:latin typeface="Comic Sans MS" panose="030F0702030302020204" pitchFamily="66" charset="0"/>
              </a:rPr>
              <a:t> 1, 2, 3, 4, 6, 5, 7, 8, 9, 10 </a:t>
            </a:r>
          </a:p>
          <a:p>
            <a:pPr marL="0" indent="0">
              <a:buNone/>
            </a:pPr>
            <a:r>
              <a:rPr lang="en-GB" sz="2400" dirty="0">
                <a:latin typeface="Comic Sans MS" panose="030F0702030302020204" pitchFamily="66" charset="0"/>
              </a:rPr>
              <a:t>• explaining how we know something or how we worked it out</a:t>
            </a:r>
          </a:p>
        </p:txBody>
      </p:sp>
    </p:spTree>
    <p:extLst>
      <p:ext uri="{BB962C8B-B14F-4D97-AF65-F5344CB8AC3E}">
        <p14:creationId xmlns:p14="http://schemas.microsoft.com/office/powerpoint/2010/main" val="37541991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a:extLst>
              <a:ext uri="{FF2B5EF4-FFF2-40B4-BE49-F238E27FC236}">
                <a16:creationId xmlns:a16="http://schemas.microsoft.com/office/drawing/2014/main" id="{9B542683-D894-8317-6E89-022C1A4A5FE2}"/>
              </a:ext>
            </a:extLst>
          </p:cNvPr>
          <p:cNvSpPr>
            <a:spLocks noGrp="1"/>
          </p:cNvSpPr>
          <p:nvPr>
            <p:ph type="body" sz="half" idx="2"/>
          </p:nvPr>
        </p:nvSpPr>
        <p:spPr>
          <a:xfrm>
            <a:off x="4500563" y="692150"/>
            <a:ext cx="4038600" cy="4530725"/>
          </a:xfrm>
        </p:spPr>
        <p:txBody>
          <a:bodyPr/>
          <a:lstStyle/>
          <a:p>
            <a:pPr eaLnBrk="1" hangingPunct="1"/>
            <a:endParaRPr lang="en-US" altLang="en-US" sz="2400"/>
          </a:p>
          <a:p>
            <a:pPr eaLnBrk="1" hangingPunct="1">
              <a:buFont typeface="Wingdings" panose="05000000000000000000" pitchFamily="2" charset="2"/>
              <a:buNone/>
            </a:pPr>
            <a:endParaRPr lang="en-US" altLang="en-US" sz="2400"/>
          </a:p>
          <a:p>
            <a:pPr eaLnBrk="1" hangingPunct="1"/>
            <a:endParaRPr lang="en-US" altLang="en-US" sz="4000"/>
          </a:p>
        </p:txBody>
      </p:sp>
      <p:sp>
        <p:nvSpPr>
          <p:cNvPr id="34819" name="Title 1">
            <a:extLst>
              <a:ext uri="{FF2B5EF4-FFF2-40B4-BE49-F238E27FC236}">
                <a16:creationId xmlns:a16="http://schemas.microsoft.com/office/drawing/2014/main" id="{5ED4E53E-6EE3-AE55-E81B-5838A2C4983D}"/>
              </a:ext>
            </a:extLst>
          </p:cNvPr>
          <p:cNvSpPr>
            <a:spLocks noGrp="1"/>
          </p:cNvSpPr>
          <p:nvPr>
            <p:ph type="title"/>
          </p:nvPr>
        </p:nvSpPr>
        <p:spPr/>
        <p:txBody>
          <a:bodyPr/>
          <a:lstStyle/>
          <a:p>
            <a:endParaRPr lang="en-US" altLang="en-US"/>
          </a:p>
        </p:txBody>
      </p:sp>
      <p:pic>
        <p:nvPicPr>
          <p:cNvPr id="34820" name="Picture 2">
            <a:extLst>
              <a:ext uri="{FF2B5EF4-FFF2-40B4-BE49-F238E27FC236}">
                <a16:creationId xmlns:a16="http://schemas.microsoft.com/office/drawing/2014/main" id="{D72896BD-6659-1D55-701B-6BA3BBB095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115888"/>
            <a:ext cx="7905750" cy="589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941" y="-97371"/>
            <a:ext cx="8124463" cy="1106038"/>
          </a:xfrm>
        </p:spPr>
        <p:txBody>
          <a:bodyPr>
            <a:normAutofit/>
          </a:bodyPr>
          <a:lstStyle/>
          <a:p>
            <a:pPr algn="l"/>
            <a:r>
              <a:rPr lang="en-GB" sz="4000" b="1" dirty="0">
                <a:latin typeface="Comic Sans MS" panose="030F0702030302020204" pitchFamily="66" charset="0"/>
              </a:rPr>
              <a:t>Problem solving</a:t>
            </a:r>
            <a:endParaRPr lang="en-US" sz="4000" b="1" dirty="0">
              <a:latin typeface="Comic Sans MS" panose="030F0702030302020204" pitchFamily="66" charset="0"/>
            </a:endParaRPr>
          </a:p>
        </p:txBody>
      </p:sp>
      <p:sp>
        <p:nvSpPr>
          <p:cNvPr id="5" name="Content Placeholder 4">
            <a:extLst>
              <a:ext uri="{FF2B5EF4-FFF2-40B4-BE49-F238E27FC236}">
                <a16:creationId xmlns:a16="http://schemas.microsoft.com/office/drawing/2014/main" id="{D8139DBC-4906-5FBE-7685-DA31890ECA80}"/>
              </a:ext>
            </a:extLst>
          </p:cNvPr>
          <p:cNvSpPr>
            <a:spLocks noGrp="1"/>
          </p:cNvSpPr>
          <p:nvPr>
            <p:ph idx="1"/>
          </p:nvPr>
        </p:nvSpPr>
        <p:spPr>
          <a:xfrm>
            <a:off x="136941" y="779228"/>
            <a:ext cx="9007059" cy="5346936"/>
          </a:xfrm>
        </p:spPr>
        <p:txBody>
          <a:bodyPr>
            <a:noAutofit/>
          </a:bodyPr>
          <a:lstStyle/>
          <a:p>
            <a:pPr marL="0" indent="0">
              <a:buNone/>
            </a:pPr>
            <a:r>
              <a:rPr lang="en-GB" sz="2400" dirty="0">
                <a:latin typeface="Comic Sans MS" panose="030F0702030302020204" pitchFamily="66" charset="0"/>
              </a:rPr>
              <a:t>Problem solving in maths allows children to use their maths skills in lots of contexts and in situations that are new to them. It allows them to seek solutions, spot patterns and think about the best way to do things.</a:t>
            </a:r>
          </a:p>
          <a:p>
            <a:pPr marL="0" indent="0">
              <a:buNone/>
            </a:pPr>
            <a:r>
              <a:rPr lang="en-GB" sz="2400" dirty="0">
                <a:latin typeface="Comic Sans MS" panose="030F0702030302020204" pitchFamily="66" charset="0"/>
              </a:rPr>
              <a:t> In Reception, problem solving might include: </a:t>
            </a:r>
          </a:p>
          <a:p>
            <a:pPr marL="0" indent="0">
              <a:buNone/>
            </a:pPr>
            <a:r>
              <a:rPr lang="en-GB" sz="2400" dirty="0">
                <a:latin typeface="Comic Sans MS" panose="030F0702030302020204" pitchFamily="66" charset="0"/>
              </a:rPr>
              <a:t>• spotting, following and creating patterns </a:t>
            </a:r>
          </a:p>
          <a:p>
            <a:pPr marL="0" indent="0">
              <a:buNone/>
            </a:pPr>
            <a:r>
              <a:rPr lang="en-GB" sz="2400" dirty="0">
                <a:latin typeface="Comic Sans MS" panose="030F0702030302020204" pitchFamily="66" charset="0"/>
              </a:rPr>
              <a:t>• estimating amounts of objects</a:t>
            </a:r>
          </a:p>
          <a:p>
            <a:pPr marL="0" indent="0">
              <a:buNone/>
            </a:pPr>
            <a:r>
              <a:rPr lang="en-GB" sz="2400" dirty="0">
                <a:latin typeface="Comic Sans MS" panose="030F0702030302020204" pitchFamily="66" charset="0"/>
              </a:rPr>
              <a:t> • predicting how many times they can do something in a minute</a:t>
            </a:r>
          </a:p>
          <a:p>
            <a:pPr marL="0" indent="0">
              <a:buNone/>
            </a:pPr>
            <a:r>
              <a:rPr lang="en-GB" sz="2400" dirty="0">
                <a:latin typeface="Comic Sans MS" panose="030F0702030302020204" pitchFamily="66" charset="0"/>
              </a:rPr>
              <a:t> • sharing objects between different groups – particularly when the amount of groups change and the amount of objects stays the same </a:t>
            </a:r>
          </a:p>
          <a:p>
            <a:pPr marL="0" indent="0">
              <a:buNone/>
            </a:pPr>
            <a:r>
              <a:rPr lang="en-GB" sz="2400" dirty="0">
                <a:latin typeface="Comic Sans MS" panose="030F0702030302020204" pitchFamily="66" charset="0"/>
              </a:rPr>
              <a:t>• finding different ways to partition numbers </a:t>
            </a:r>
            <a:r>
              <a:rPr lang="en-GB" sz="2400" dirty="0" err="1">
                <a:latin typeface="Comic Sans MS" panose="030F0702030302020204" pitchFamily="66" charset="0"/>
              </a:rPr>
              <a:t>eg</a:t>
            </a:r>
            <a:r>
              <a:rPr lang="en-GB" sz="2400" dirty="0">
                <a:latin typeface="Comic Sans MS" panose="030F0702030302020204" pitchFamily="66" charset="0"/>
              </a:rPr>
              <a:t> 5 could be 5+0, 4+1, 3+2 et.</a:t>
            </a:r>
          </a:p>
        </p:txBody>
      </p:sp>
    </p:spTree>
    <p:extLst>
      <p:ext uri="{BB962C8B-B14F-4D97-AF65-F5344CB8AC3E}">
        <p14:creationId xmlns:p14="http://schemas.microsoft.com/office/powerpoint/2010/main" val="24377379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a:extLst>
              <a:ext uri="{FF2B5EF4-FFF2-40B4-BE49-F238E27FC236}">
                <a16:creationId xmlns:a16="http://schemas.microsoft.com/office/drawing/2014/main" id="{9B542683-D894-8317-6E89-022C1A4A5FE2}"/>
              </a:ext>
            </a:extLst>
          </p:cNvPr>
          <p:cNvSpPr>
            <a:spLocks noGrp="1"/>
          </p:cNvSpPr>
          <p:nvPr>
            <p:ph type="body" sz="half" idx="2"/>
          </p:nvPr>
        </p:nvSpPr>
        <p:spPr>
          <a:xfrm>
            <a:off x="4500563" y="692150"/>
            <a:ext cx="4038600" cy="4530725"/>
          </a:xfrm>
        </p:spPr>
        <p:txBody>
          <a:bodyPr/>
          <a:lstStyle/>
          <a:p>
            <a:pPr eaLnBrk="1" hangingPunct="1"/>
            <a:endParaRPr lang="en-US" altLang="en-US" sz="2400"/>
          </a:p>
          <a:p>
            <a:pPr eaLnBrk="1" hangingPunct="1">
              <a:buFont typeface="Wingdings" panose="05000000000000000000" pitchFamily="2" charset="2"/>
              <a:buNone/>
            </a:pPr>
            <a:endParaRPr lang="en-US" altLang="en-US" sz="2400"/>
          </a:p>
          <a:p>
            <a:pPr eaLnBrk="1" hangingPunct="1"/>
            <a:endParaRPr lang="en-US" altLang="en-US" sz="4000"/>
          </a:p>
        </p:txBody>
      </p:sp>
      <p:sp>
        <p:nvSpPr>
          <p:cNvPr id="34819" name="Title 1">
            <a:extLst>
              <a:ext uri="{FF2B5EF4-FFF2-40B4-BE49-F238E27FC236}">
                <a16:creationId xmlns:a16="http://schemas.microsoft.com/office/drawing/2014/main" id="{5ED4E53E-6EE3-AE55-E81B-5838A2C4983D}"/>
              </a:ext>
            </a:extLst>
          </p:cNvPr>
          <p:cNvSpPr>
            <a:spLocks noGrp="1"/>
          </p:cNvSpPr>
          <p:nvPr>
            <p:ph type="title"/>
          </p:nvPr>
        </p:nvSpPr>
        <p:spPr/>
        <p:txBody>
          <a:bodyPr/>
          <a:lstStyle/>
          <a:p>
            <a:endParaRPr lang="en-US" altLang="en-US"/>
          </a:p>
        </p:txBody>
      </p:sp>
      <p:pic>
        <p:nvPicPr>
          <p:cNvPr id="3" name="Picture 2">
            <a:extLst>
              <a:ext uri="{FF2B5EF4-FFF2-40B4-BE49-F238E27FC236}">
                <a16:creationId xmlns:a16="http://schemas.microsoft.com/office/drawing/2014/main" id="{E5456C9D-9363-CB13-5845-C6D2C3C4E2B3}"/>
              </a:ext>
            </a:extLst>
          </p:cNvPr>
          <p:cNvPicPr>
            <a:picLocks noChangeAspect="1"/>
          </p:cNvPicPr>
          <p:nvPr/>
        </p:nvPicPr>
        <p:blipFill>
          <a:blip r:embed="rId3"/>
          <a:stretch>
            <a:fillRect/>
          </a:stretch>
        </p:blipFill>
        <p:spPr>
          <a:xfrm>
            <a:off x="457200" y="0"/>
            <a:ext cx="8235421" cy="2664170"/>
          </a:xfrm>
          <a:prstGeom prst="rect">
            <a:avLst/>
          </a:prstGeom>
        </p:spPr>
      </p:pic>
      <p:pic>
        <p:nvPicPr>
          <p:cNvPr id="7" name="Picture 6">
            <a:extLst>
              <a:ext uri="{FF2B5EF4-FFF2-40B4-BE49-F238E27FC236}">
                <a16:creationId xmlns:a16="http://schemas.microsoft.com/office/drawing/2014/main" id="{CA873F15-8108-4032-F1CF-C8B6D3480990}"/>
              </a:ext>
            </a:extLst>
          </p:cNvPr>
          <p:cNvPicPr>
            <a:picLocks noChangeAspect="1"/>
          </p:cNvPicPr>
          <p:nvPr/>
        </p:nvPicPr>
        <p:blipFill>
          <a:blip r:embed="rId4"/>
          <a:stretch>
            <a:fillRect/>
          </a:stretch>
        </p:blipFill>
        <p:spPr>
          <a:xfrm>
            <a:off x="1245018" y="2901964"/>
            <a:ext cx="6045145" cy="3737113"/>
          </a:xfrm>
          <a:prstGeom prst="rect">
            <a:avLst/>
          </a:prstGeom>
        </p:spPr>
      </p:pic>
    </p:spTree>
    <p:extLst>
      <p:ext uri="{BB962C8B-B14F-4D97-AF65-F5344CB8AC3E}">
        <p14:creationId xmlns:p14="http://schemas.microsoft.com/office/powerpoint/2010/main" val="1678611431"/>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8558" y="0"/>
            <a:ext cx="8104909" cy="906449"/>
          </a:xfrm>
        </p:spPr>
        <p:txBody>
          <a:bodyPr>
            <a:normAutofit/>
          </a:bodyPr>
          <a:lstStyle/>
          <a:p>
            <a:pPr algn="l"/>
            <a:r>
              <a:rPr lang="en-GB" sz="3600" u="sng" dirty="0">
                <a:latin typeface="Comic Sans MS" panose="030F0702030302020204" pitchFamily="66" charset="0"/>
              </a:rPr>
              <a:t>Helping your child with maths</a:t>
            </a:r>
          </a:p>
        </p:txBody>
      </p:sp>
      <p:sp>
        <p:nvSpPr>
          <p:cNvPr id="3" name="Content Placeholder 2"/>
          <p:cNvSpPr>
            <a:spLocks noGrp="1"/>
          </p:cNvSpPr>
          <p:nvPr>
            <p:ph idx="1"/>
          </p:nvPr>
        </p:nvSpPr>
        <p:spPr>
          <a:xfrm>
            <a:off x="327546" y="818985"/>
            <a:ext cx="6995605" cy="5615832"/>
          </a:xfrm>
        </p:spPr>
        <p:txBody>
          <a:bodyPr>
            <a:normAutofit fontScale="92500" lnSpcReduction="10000"/>
          </a:bodyPr>
          <a:lstStyle/>
          <a:p>
            <a:r>
              <a:rPr lang="en-GB" sz="2200" dirty="0">
                <a:latin typeface="Comic Sans MS" panose="030F0702030302020204" pitchFamily="66" charset="0"/>
              </a:rPr>
              <a:t>Count- steps up and down the stairs, pennies, buttons, pasta etc.</a:t>
            </a:r>
            <a:r>
              <a:rPr lang="en-GB" sz="2400" dirty="0">
                <a:latin typeface="Comic Sans MS" panose="030F0702030302020204" pitchFamily="66" charset="0"/>
              </a:rPr>
              <a:t> “Can you put 16 carrots in a bag?”</a:t>
            </a:r>
            <a:endParaRPr lang="en-GB" sz="2200" dirty="0">
              <a:latin typeface="Comic Sans MS" panose="030F0702030302020204" pitchFamily="66" charset="0"/>
            </a:endParaRPr>
          </a:p>
          <a:p>
            <a:r>
              <a:rPr lang="en-GB" sz="2200" dirty="0">
                <a:latin typeface="Comic Sans MS" panose="030F0702030302020204" pitchFamily="66" charset="0"/>
              </a:rPr>
              <a:t>Ask children to say how many without counting (5 or fewer)</a:t>
            </a:r>
          </a:p>
          <a:p>
            <a:r>
              <a:rPr lang="en-GB" sz="2200" dirty="0">
                <a:latin typeface="Comic Sans MS" panose="030F0702030302020204" pitchFamily="66" charset="0"/>
              </a:rPr>
              <a:t>Play games using dice/dominoes and encourage child to say how many spots without counting</a:t>
            </a:r>
          </a:p>
          <a:p>
            <a:pPr marL="0" indent="0">
              <a:buNone/>
            </a:pPr>
            <a:r>
              <a:rPr lang="en-GB" sz="2200" dirty="0">
                <a:latin typeface="Comic Sans MS" panose="030F0702030302020204" pitchFamily="66" charset="0"/>
              </a:rPr>
              <a:t> • Ask children to set the table with enough knives, forks and plates for everyone. </a:t>
            </a:r>
          </a:p>
          <a:p>
            <a:pPr marL="0" indent="0">
              <a:buNone/>
            </a:pPr>
            <a:r>
              <a:rPr lang="en-GB" sz="2200" dirty="0">
                <a:latin typeface="Comic Sans MS" panose="030F0702030302020204" pitchFamily="66" charset="0"/>
              </a:rPr>
              <a:t>• Spot numbers in the environment – on phones, microwaves, clocks, registration plates, doors. </a:t>
            </a:r>
          </a:p>
          <a:p>
            <a:pPr marL="0" indent="0">
              <a:buNone/>
            </a:pPr>
            <a:r>
              <a:rPr lang="en-GB" sz="2200" dirty="0">
                <a:latin typeface="Comic Sans MS" panose="030F0702030302020204" pitchFamily="66" charset="0"/>
              </a:rPr>
              <a:t>• Ask children to think of their own representations for numbers </a:t>
            </a:r>
            <a:r>
              <a:rPr lang="en-GB" sz="2200" dirty="0" err="1">
                <a:latin typeface="Comic Sans MS" panose="030F0702030302020204" pitchFamily="66" charset="0"/>
              </a:rPr>
              <a:t>eg</a:t>
            </a:r>
            <a:r>
              <a:rPr lang="en-GB" sz="2200" dirty="0">
                <a:latin typeface="Comic Sans MS" panose="030F0702030302020204" pitchFamily="66" charset="0"/>
              </a:rPr>
              <a:t> one of them, two hands, three bears, four wheels on a car, five toes, six sides on a dice, seven dwarves, eight legs on an octopus etc </a:t>
            </a:r>
          </a:p>
          <a:p>
            <a:pPr marL="0" indent="0">
              <a:buNone/>
            </a:pPr>
            <a:r>
              <a:rPr lang="en-GB" sz="2200" dirty="0">
                <a:latin typeface="Comic Sans MS" panose="030F0702030302020204" pitchFamily="66" charset="0"/>
              </a:rPr>
              <a:t>• Deliberately make mistakes. Children need to understand mistakes are normal and everyone makes them </a:t>
            </a:r>
            <a:r>
              <a:rPr lang="en-GB" sz="2200" dirty="0" err="1">
                <a:latin typeface="Comic Sans MS" panose="030F0702030302020204" pitchFamily="66" charset="0"/>
              </a:rPr>
              <a:t>eg</a:t>
            </a:r>
            <a:r>
              <a:rPr lang="en-GB" sz="2200" dirty="0">
                <a:latin typeface="Comic Sans MS" panose="030F0702030302020204" pitchFamily="66" charset="0"/>
              </a:rPr>
              <a:t> get mixed up when counting, muddle two numbers when ordering them. </a:t>
            </a:r>
          </a:p>
          <a:p>
            <a:endParaRPr lang="en-GB" sz="2400" dirty="0">
              <a:latin typeface="Comic Sans MS" panose="030F0702030302020204" pitchFamily="66" charset="0"/>
            </a:endParaRPr>
          </a:p>
          <a:p>
            <a:endParaRPr lang="en-GB" sz="2400" dirty="0">
              <a:latin typeface="Comic Sans MS" panose="030F0702030302020204" pitchFamily="66" charset="0"/>
            </a:endParaRPr>
          </a:p>
          <a:p>
            <a:pPr marL="0" indent="0">
              <a:buNone/>
            </a:pPr>
            <a:endParaRPr lang="en-GB" sz="2400" dirty="0"/>
          </a:p>
          <a:p>
            <a:endParaRPr lang="en-GB" sz="2400" dirty="0"/>
          </a:p>
        </p:txBody>
      </p:sp>
      <p:pic>
        <p:nvPicPr>
          <p:cNvPr id="1026" name="Picture 2" descr="What are all the different types of pasta and what do they look like? -  Insider"/>
          <p:cNvPicPr>
            <a:picLocks noChangeAspect="1" noChangeArrowheads="1"/>
          </p:cNvPicPr>
          <p:nvPr/>
        </p:nvPicPr>
        <p:blipFill rotWithShape="1">
          <a:blip r:embed="rId3">
            <a:extLst>
              <a:ext uri="{28A0092B-C50C-407E-A947-70E740481C1C}">
                <a14:useLocalDpi xmlns:a14="http://schemas.microsoft.com/office/drawing/2010/main" val="0"/>
              </a:ext>
            </a:extLst>
          </a:blip>
          <a:srcRect r="48761" b="25764"/>
          <a:stretch/>
        </p:blipFill>
        <p:spPr bwMode="auto">
          <a:xfrm>
            <a:off x="7732481" y="1184564"/>
            <a:ext cx="1083973" cy="117784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uttons | Arts &amp; Crafts | Products | YPO"/>
          <p:cNvPicPr>
            <a:picLocks noChangeAspect="1" noChangeArrowheads="1"/>
          </p:cNvPicPr>
          <p:nvPr/>
        </p:nvPicPr>
        <p:blipFill rotWithShape="1">
          <a:blip r:embed="rId4">
            <a:extLst>
              <a:ext uri="{28A0092B-C50C-407E-A947-70E740481C1C}">
                <a14:useLocalDpi xmlns:a14="http://schemas.microsoft.com/office/drawing/2010/main" val="0"/>
              </a:ext>
            </a:extLst>
          </a:blip>
          <a:srcRect t="11016" b="15347"/>
          <a:stretch/>
        </p:blipFill>
        <p:spPr bwMode="auto">
          <a:xfrm>
            <a:off x="7660442" y="103277"/>
            <a:ext cx="1328162" cy="97801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a:extLst>
              <a:ext uri="{FF2B5EF4-FFF2-40B4-BE49-F238E27FC236}">
                <a16:creationId xmlns:a16="http://schemas.microsoft.com/office/drawing/2014/main" id="{177E04F6-54F1-C475-1933-A5D60A6119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2507" y="2416799"/>
            <a:ext cx="1677222" cy="1253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a:extLst>
              <a:ext uri="{FF2B5EF4-FFF2-40B4-BE49-F238E27FC236}">
                <a16:creationId xmlns:a16="http://schemas.microsoft.com/office/drawing/2014/main" id="{A68F7735-E092-BF83-28F8-FE133358AF6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05722" y="3825440"/>
            <a:ext cx="1735934" cy="147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0">
            <a:extLst>
              <a:ext uri="{FF2B5EF4-FFF2-40B4-BE49-F238E27FC236}">
                <a16:creationId xmlns:a16="http://schemas.microsoft.com/office/drawing/2014/main" id="{A2E825E5-2804-29EB-9A27-068F5EDB2DE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95650" y="5459577"/>
            <a:ext cx="1704975" cy="115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23402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2515" y="357809"/>
            <a:ext cx="7247614" cy="7148383"/>
          </a:xfrm>
        </p:spPr>
        <p:txBody>
          <a:bodyPr>
            <a:normAutofit/>
          </a:bodyPr>
          <a:lstStyle/>
          <a:p>
            <a:pPr marL="0" indent="0">
              <a:buNone/>
            </a:pPr>
            <a:endParaRPr lang="en-GB" sz="2400" dirty="0"/>
          </a:p>
          <a:p>
            <a:r>
              <a:rPr lang="en-GB" sz="2000" dirty="0">
                <a:latin typeface="Comic Sans MS" panose="030F0702030302020204" pitchFamily="66" charset="0"/>
              </a:rPr>
              <a:t>Begin to recall number bonds that make 5 and 10</a:t>
            </a:r>
          </a:p>
          <a:p>
            <a:pPr marL="0" indent="0">
              <a:buNone/>
            </a:pPr>
            <a:endParaRPr lang="en-GB" sz="2000" dirty="0">
              <a:latin typeface="Comic Sans MS" panose="030F0702030302020204" pitchFamily="66" charset="0"/>
            </a:endParaRPr>
          </a:p>
          <a:p>
            <a:r>
              <a:rPr lang="en-GB" sz="2000" dirty="0">
                <a:latin typeface="Comic Sans MS" panose="030F0702030302020204" pitchFamily="66" charset="0"/>
              </a:rPr>
              <a:t>Dot to dot for number order</a:t>
            </a:r>
          </a:p>
          <a:p>
            <a:r>
              <a:rPr lang="en-GB" sz="2000" dirty="0">
                <a:latin typeface="Comic Sans MS" panose="030F0702030302020204" pitchFamily="66" charset="0"/>
              </a:rPr>
              <a:t>Use a calendar to look at dates. “How many days until your birthday?”</a:t>
            </a:r>
          </a:p>
          <a:p>
            <a:r>
              <a:rPr lang="en-GB" sz="2000" dirty="0">
                <a:latin typeface="Comic Sans MS" panose="030F0702030302020204" pitchFamily="66" charset="0"/>
              </a:rPr>
              <a:t>Writing numbers in flour, sand, bath, etc</a:t>
            </a:r>
          </a:p>
          <a:p>
            <a:r>
              <a:rPr lang="en-GB" sz="2000" dirty="0">
                <a:latin typeface="Comic Sans MS" panose="030F0702030302020204" pitchFamily="66" charset="0"/>
              </a:rPr>
              <a:t>Use numbers written on objects/card with the number of dots to match.</a:t>
            </a:r>
          </a:p>
          <a:p>
            <a:r>
              <a:rPr lang="en-GB" sz="2000" dirty="0">
                <a:latin typeface="Comic Sans MS" panose="030F0702030302020204" pitchFamily="66" charset="0"/>
              </a:rPr>
              <a:t> Hide numbers around the house or garden for children to find.</a:t>
            </a:r>
          </a:p>
          <a:p>
            <a:r>
              <a:rPr lang="en-GB" sz="2000" dirty="0">
                <a:latin typeface="Comic Sans MS" panose="030F0702030302020204" pitchFamily="66" charset="0"/>
              </a:rPr>
              <a:t>  Play outdoor maths games like hopscotch and skittles. Even better, let children make up their own games and decide how to score points.</a:t>
            </a:r>
          </a:p>
          <a:p>
            <a:r>
              <a:rPr lang="en-GB" sz="2000" dirty="0">
                <a:latin typeface="Comic Sans MS" panose="030F0702030302020204" pitchFamily="66" charset="0"/>
              </a:rPr>
              <a:t> Read books with maths concepts </a:t>
            </a:r>
            <a:r>
              <a:rPr lang="en-GB" sz="2000" dirty="0" err="1">
                <a:latin typeface="Comic Sans MS" panose="030F0702030302020204" pitchFamily="66" charset="0"/>
              </a:rPr>
              <a:t>eg</a:t>
            </a:r>
            <a:r>
              <a:rPr lang="en-GB" sz="2000" dirty="0">
                <a:latin typeface="Comic Sans MS" panose="030F0702030302020204" pitchFamily="66" charset="0"/>
              </a:rPr>
              <a:t> The Very Hungry Caterpillar, One is a snail, ten is a crab, What’s the time, Mr Wolf? The doorbell rang.</a:t>
            </a:r>
          </a:p>
          <a:p>
            <a:r>
              <a:rPr lang="en-GB" sz="2000" dirty="0">
                <a:latin typeface="Comic Sans MS" panose="030F0702030302020204" pitchFamily="66" charset="0"/>
              </a:rPr>
              <a:t> Draw attention to more and less. </a:t>
            </a:r>
          </a:p>
          <a:p>
            <a:endParaRPr lang="en-GB" sz="2000" dirty="0">
              <a:latin typeface="Comic Sans MS" panose="030F0702030302020204" pitchFamily="66" charset="0"/>
            </a:endParaRPr>
          </a:p>
          <a:p>
            <a:endParaRPr lang="en-GB" sz="2400" dirty="0"/>
          </a:p>
        </p:txBody>
      </p:sp>
      <p:sp>
        <p:nvSpPr>
          <p:cNvPr id="7" name="Title 6">
            <a:extLst>
              <a:ext uri="{FF2B5EF4-FFF2-40B4-BE49-F238E27FC236}">
                <a16:creationId xmlns:a16="http://schemas.microsoft.com/office/drawing/2014/main" id="{745250CB-2016-43FD-78B7-16840C1B6836}"/>
              </a:ext>
            </a:extLst>
          </p:cNvPr>
          <p:cNvSpPr>
            <a:spLocks noGrp="1"/>
          </p:cNvSpPr>
          <p:nvPr>
            <p:ph type="title"/>
          </p:nvPr>
        </p:nvSpPr>
        <p:spPr>
          <a:xfrm>
            <a:off x="457200" y="274638"/>
            <a:ext cx="8229600" cy="544346"/>
          </a:xfrm>
        </p:spPr>
        <p:txBody>
          <a:bodyPr>
            <a:normAutofit fontScale="90000"/>
          </a:bodyPr>
          <a:lstStyle/>
          <a:p>
            <a:pPr algn="l"/>
            <a:r>
              <a:rPr lang="en-GB" u="sng" dirty="0">
                <a:latin typeface="Comic Sans MS" panose="030F0702030302020204" pitchFamily="66" charset="0"/>
              </a:rPr>
              <a:t>more ideas...</a:t>
            </a:r>
            <a:endParaRPr lang="en-GB" dirty="0"/>
          </a:p>
        </p:txBody>
      </p:sp>
      <p:pic>
        <p:nvPicPr>
          <p:cNvPr id="8" name="Picture 6" descr="Numbers Written In Sand Stock Photo - Download Image Now - iStock">
            <a:extLst>
              <a:ext uri="{FF2B5EF4-FFF2-40B4-BE49-F238E27FC236}">
                <a16:creationId xmlns:a16="http://schemas.microsoft.com/office/drawing/2014/main" id="{79F86726-822C-3073-3406-8DF42CCB75A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473" r="7091"/>
          <a:stretch/>
        </p:blipFill>
        <p:spPr bwMode="auto">
          <a:xfrm>
            <a:off x="7576759" y="4366729"/>
            <a:ext cx="1238095" cy="20627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5F668C89-FB81-984A-2DF2-BA0A015B9586}"/>
              </a:ext>
            </a:extLst>
          </p:cNvPr>
          <p:cNvPicPr>
            <a:picLocks noChangeAspect="1"/>
          </p:cNvPicPr>
          <p:nvPr/>
        </p:nvPicPr>
        <p:blipFill>
          <a:blip r:embed="rId3"/>
          <a:stretch>
            <a:fillRect/>
          </a:stretch>
        </p:blipFill>
        <p:spPr>
          <a:xfrm>
            <a:off x="7159435" y="123727"/>
            <a:ext cx="1742050" cy="1712015"/>
          </a:xfrm>
          <a:prstGeom prst="rect">
            <a:avLst/>
          </a:prstGeom>
        </p:spPr>
      </p:pic>
      <p:pic>
        <p:nvPicPr>
          <p:cNvPr id="12" name="Picture 11">
            <a:extLst>
              <a:ext uri="{FF2B5EF4-FFF2-40B4-BE49-F238E27FC236}">
                <a16:creationId xmlns:a16="http://schemas.microsoft.com/office/drawing/2014/main" id="{BA9B354D-37FA-C142-92DA-5D3512347056}"/>
              </a:ext>
            </a:extLst>
          </p:cNvPr>
          <p:cNvPicPr>
            <a:picLocks noChangeAspect="1"/>
          </p:cNvPicPr>
          <p:nvPr/>
        </p:nvPicPr>
        <p:blipFill>
          <a:blip r:embed="rId4"/>
          <a:stretch>
            <a:fillRect/>
          </a:stretch>
        </p:blipFill>
        <p:spPr>
          <a:xfrm>
            <a:off x="7293352" y="2195855"/>
            <a:ext cx="1804911" cy="1627880"/>
          </a:xfrm>
          <a:prstGeom prst="rect">
            <a:avLst/>
          </a:prstGeom>
        </p:spPr>
      </p:pic>
    </p:spTree>
    <p:extLst>
      <p:ext uri="{BB962C8B-B14F-4D97-AF65-F5344CB8AC3E}">
        <p14:creationId xmlns:p14="http://schemas.microsoft.com/office/powerpoint/2010/main" val="264947279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7546" y="1593273"/>
            <a:ext cx="7389435" cy="4841543"/>
          </a:xfrm>
        </p:spPr>
        <p:txBody>
          <a:bodyPr>
            <a:normAutofit/>
          </a:bodyPr>
          <a:lstStyle/>
          <a:p>
            <a:pPr marL="0" indent="0">
              <a:buNone/>
            </a:pPr>
            <a:endParaRPr lang="en-GB" sz="2400" dirty="0"/>
          </a:p>
          <a:p>
            <a:endParaRPr lang="en-GB" sz="2400" dirty="0"/>
          </a:p>
        </p:txBody>
      </p:sp>
      <p:sp>
        <p:nvSpPr>
          <p:cNvPr id="5" name="TextBox 4">
            <a:extLst>
              <a:ext uri="{FF2B5EF4-FFF2-40B4-BE49-F238E27FC236}">
                <a16:creationId xmlns:a16="http://schemas.microsoft.com/office/drawing/2014/main" id="{7F6A005D-529E-8850-E5C7-94CEED45FF4F}"/>
              </a:ext>
            </a:extLst>
          </p:cNvPr>
          <p:cNvSpPr txBox="1"/>
          <p:nvPr/>
        </p:nvSpPr>
        <p:spPr>
          <a:xfrm>
            <a:off x="457200" y="1804946"/>
            <a:ext cx="8472115" cy="369332"/>
          </a:xfrm>
          <a:prstGeom prst="rect">
            <a:avLst/>
          </a:prstGeom>
          <a:noFill/>
        </p:spPr>
        <p:txBody>
          <a:bodyPr wrap="square">
            <a:spAutoFit/>
          </a:bodyPr>
          <a:lstStyle/>
          <a:p>
            <a:r>
              <a:rPr lang="en-GB" dirty="0"/>
              <a:t> </a:t>
            </a:r>
          </a:p>
        </p:txBody>
      </p:sp>
      <p:sp>
        <p:nvSpPr>
          <p:cNvPr id="4" name="TextBox 3">
            <a:extLst>
              <a:ext uri="{FF2B5EF4-FFF2-40B4-BE49-F238E27FC236}">
                <a16:creationId xmlns:a16="http://schemas.microsoft.com/office/drawing/2014/main" id="{A7B02F5C-F573-06ED-A6DC-2AB9B689DC4F}"/>
              </a:ext>
            </a:extLst>
          </p:cNvPr>
          <p:cNvSpPr txBox="1"/>
          <p:nvPr/>
        </p:nvSpPr>
        <p:spPr>
          <a:xfrm>
            <a:off x="327546" y="423184"/>
            <a:ext cx="6033498" cy="3108543"/>
          </a:xfrm>
          <a:prstGeom prst="rect">
            <a:avLst/>
          </a:prstGeom>
          <a:noFill/>
        </p:spPr>
        <p:txBody>
          <a:bodyPr wrap="square">
            <a:spAutoFit/>
          </a:bodyPr>
          <a:lstStyle/>
          <a:p>
            <a:r>
              <a:rPr lang="en-GB" sz="2800" dirty="0">
                <a:latin typeface="Comic Sans MS" panose="030F0702030302020204" pitchFamily="66" charset="0"/>
              </a:rPr>
              <a:t>• Watch </a:t>
            </a:r>
            <a:r>
              <a:rPr lang="en-GB" sz="2800" b="1" dirty="0" err="1">
                <a:latin typeface="Comic Sans MS" panose="030F0702030302020204" pitchFamily="66" charset="0"/>
              </a:rPr>
              <a:t>Numberblocks</a:t>
            </a:r>
            <a:r>
              <a:rPr lang="en-GB" sz="2800" dirty="0">
                <a:latin typeface="Comic Sans MS" panose="030F0702030302020204" pitchFamily="66" charset="0"/>
              </a:rPr>
              <a:t> on </a:t>
            </a:r>
            <a:r>
              <a:rPr lang="en-GB" sz="2800" dirty="0" err="1">
                <a:latin typeface="Comic Sans MS" panose="030F0702030302020204" pitchFamily="66" charset="0"/>
              </a:rPr>
              <a:t>Cbeebies</a:t>
            </a:r>
            <a:r>
              <a:rPr lang="en-GB" sz="2800" dirty="0">
                <a:latin typeface="Comic Sans MS" panose="030F0702030302020204" pitchFamily="66" charset="0"/>
              </a:rPr>
              <a:t>. This programme is written by maths specialists to model maths concepts and represents number brilliantly. Also, </a:t>
            </a:r>
            <a:r>
              <a:rPr lang="en-GB" sz="2800" b="1" dirty="0" err="1">
                <a:latin typeface="Comic Sans MS" panose="030F0702030302020204" pitchFamily="66" charset="0"/>
              </a:rPr>
              <a:t>Numberjacks</a:t>
            </a:r>
            <a:r>
              <a:rPr lang="en-GB" sz="2800" dirty="0">
                <a:latin typeface="Comic Sans MS" panose="030F0702030302020204" pitchFamily="66" charset="0"/>
              </a:rPr>
              <a:t> is excellent for solving problems. </a:t>
            </a:r>
          </a:p>
        </p:txBody>
      </p:sp>
      <p:pic>
        <p:nvPicPr>
          <p:cNvPr id="6" name="Picture 5">
            <a:extLst>
              <a:ext uri="{FF2B5EF4-FFF2-40B4-BE49-F238E27FC236}">
                <a16:creationId xmlns:a16="http://schemas.microsoft.com/office/drawing/2014/main" id="{45E537EE-21D1-94ED-83A7-44524A0814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8002" y="3429000"/>
            <a:ext cx="2468452" cy="295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13">
            <a:extLst>
              <a:ext uri="{FF2B5EF4-FFF2-40B4-BE49-F238E27FC236}">
                <a16:creationId xmlns:a16="http://schemas.microsoft.com/office/drawing/2014/main" id="{D457035F-D70E-E2F8-A77F-55173DA9D2D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2344" y="4979801"/>
            <a:ext cx="3779838" cy="63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11">
            <a:extLst>
              <a:ext uri="{FF2B5EF4-FFF2-40B4-BE49-F238E27FC236}">
                <a16:creationId xmlns:a16="http://schemas.microsoft.com/office/drawing/2014/main" id="{CC261F44-72BE-6A26-4777-C4D2943F5BD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45" y="5918913"/>
            <a:ext cx="701992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a:extLst>
              <a:ext uri="{FF2B5EF4-FFF2-40B4-BE49-F238E27FC236}">
                <a16:creationId xmlns:a16="http://schemas.microsoft.com/office/drawing/2014/main" id="{1CC91EA7-3E25-AFE9-B8C1-43B2922782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0306" y="117484"/>
            <a:ext cx="2889250" cy="150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338830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8866" y="49450"/>
            <a:ext cx="4203510" cy="1143000"/>
          </a:xfrm>
        </p:spPr>
        <p:txBody>
          <a:bodyPr>
            <a:normAutofit fontScale="90000"/>
          </a:bodyPr>
          <a:lstStyle/>
          <a:p>
            <a:r>
              <a:rPr lang="en-US" u="sng" dirty="0"/>
              <a:t>The Great Outdoors </a:t>
            </a:r>
          </a:p>
        </p:txBody>
      </p:sp>
      <p:sp>
        <p:nvSpPr>
          <p:cNvPr id="3" name="Content Placeholder 2"/>
          <p:cNvSpPr>
            <a:spLocks noGrp="1"/>
          </p:cNvSpPr>
          <p:nvPr>
            <p:ph idx="1"/>
          </p:nvPr>
        </p:nvSpPr>
        <p:spPr>
          <a:xfrm>
            <a:off x="184245" y="1177119"/>
            <a:ext cx="5124734" cy="5360159"/>
          </a:xfrm>
        </p:spPr>
        <p:txBody>
          <a:bodyPr/>
          <a:lstStyle/>
          <a:p>
            <a:r>
              <a:rPr lang="en-US" dirty="0"/>
              <a:t>Being outside lets us make big movements, we move our bodies in different ways, solve problems and take risks.</a:t>
            </a:r>
          </a:p>
          <a:p>
            <a:r>
              <a:rPr lang="en-US" dirty="0"/>
              <a:t>While exploring our natural environment.</a:t>
            </a:r>
          </a:p>
          <a:p>
            <a:r>
              <a:rPr lang="en-US" dirty="0"/>
              <a:t>The Herb Garden Curriculum</a:t>
            </a:r>
          </a:p>
        </p:txBody>
      </p:sp>
      <p:sp>
        <p:nvSpPr>
          <p:cNvPr id="4" name="Content Placeholder 2"/>
          <p:cNvSpPr txBox="1">
            <a:spLocks/>
          </p:cNvSpPr>
          <p:nvPr/>
        </p:nvSpPr>
        <p:spPr>
          <a:xfrm>
            <a:off x="5308978" y="4274296"/>
            <a:ext cx="3666699" cy="2262982"/>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dirty="0"/>
              <a:t>Builds confidence</a:t>
            </a:r>
          </a:p>
          <a:p>
            <a:r>
              <a:rPr lang="en-US" dirty="0"/>
              <a:t>Understands pattern</a:t>
            </a:r>
          </a:p>
          <a:p>
            <a:r>
              <a:rPr lang="en-US" dirty="0"/>
              <a:t>Solve problems</a:t>
            </a:r>
          </a:p>
          <a:p>
            <a:r>
              <a:rPr lang="en-US" dirty="0"/>
              <a:t>Use technology</a:t>
            </a:r>
          </a:p>
        </p:txBody>
      </p:sp>
      <p:sp>
        <p:nvSpPr>
          <p:cNvPr id="5" name="Title 1"/>
          <p:cNvSpPr txBox="1">
            <a:spLocks/>
          </p:cNvSpPr>
          <p:nvPr/>
        </p:nvSpPr>
        <p:spPr>
          <a:xfrm>
            <a:off x="5197522" y="3625132"/>
            <a:ext cx="3889610" cy="1143000"/>
          </a:xfrm>
          <a:prstGeom prst="rect">
            <a:avLst/>
          </a:prstGeom>
        </p:spPr>
        <p:txBody>
          <a:bodyPr vert="horz" lIns="91440" tIns="45720" rIns="91440" bIns="45720" rtlCol="0" anchor="ctr">
            <a:normAutofit fontScale="75000" lnSpcReduction="20000"/>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a:t>Why is it important?</a:t>
            </a:r>
            <a:br>
              <a:rPr lang="en-US" dirty="0"/>
            </a:br>
            <a:endParaRPr lang="en-US" dirty="0"/>
          </a:p>
        </p:txBody>
      </p:sp>
      <p:pic>
        <p:nvPicPr>
          <p:cNvPr id="6" name="Picture 5"/>
          <p:cNvPicPr>
            <a:picLocks noChangeAspect="1"/>
          </p:cNvPicPr>
          <p:nvPr/>
        </p:nvPicPr>
        <p:blipFill>
          <a:blip r:embed="rId2"/>
          <a:stretch>
            <a:fillRect/>
          </a:stretch>
        </p:blipFill>
        <p:spPr>
          <a:xfrm>
            <a:off x="5022376" y="239960"/>
            <a:ext cx="3953301" cy="3050128"/>
          </a:xfrm>
          <a:prstGeom prst="rect">
            <a:avLst/>
          </a:prstGeom>
        </p:spPr>
      </p:pic>
    </p:spTree>
    <p:extLst>
      <p:ext uri="{BB962C8B-B14F-4D97-AF65-F5344CB8AC3E}">
        <p14:creationId xmlns:p14="http://schemas.microsoft.com/office/powerpoint/2010/main" val="132304059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Outdoor learning</a:t>
            </a:r>
          </a:p>
        </p:txBody>
      </p:sp>
      <p:sp>
        <p:nvSpPr>
          <p:cNvPr id="3" name="Content Placeholder 2"/>
          <p:cNvSpPr>
            <a:spLocks noGrp="1"/>
          </p:cNvSpPr>
          <p:nvPr>
            <p:ph idx="1"/>
          </p:nvPr>
        </p:nvSpPr>
        <p:spPr/>
        <p:txBody>
          <a:bodyPr>
            <a:normAutofit fontScale="62500" lnSpcReduction="20000"/>
          </a:bodyPr>
          <a:lstStyle/>
          <a:p>
            <a:pPr marL="0" indent="0">
              <a:buNone/>
            </a:pPr>
            <a:r>
              <a:rPr lang="en-US" dirty="0"/>
              <a:t>Learning outdoors can be enjoyable, creative, challenging and adventurous. It is very important in helping children to learn by experience, grow into confident and responsible citizens. </a:t>
            </a:r>
          </a:p>
          <a:p>
            <a:endParaRPr lang="en-US" dirty="0"/>
          </a:p>
          <a:p>
            <a:pPr marL="0" indent="0">
              <a:buNone/>
            </a:pPr>
            <a:r>
              <a:rPr lang="en-US" dirty="0"/>
              <a:t>Recent studies have highlighted benefits of outdoor learning for young children such as:</a:t>
            </a:r>
          </a:p>
          <a:p>
            <a:pPr marL="0" indent="0">
              <a:buNone/>
            </a:pPr>
            <a:endParaRPr lang="en-US" dirty="0"/>
          </a:p>
          <a:p>
            <a:pPr>
              <a:buFontTx/>
              <a:buChar char="-"/>
            </a:pPr>
            <a:r>
              <a:rPr lang="en-US" dirty="0"/>
              <a:t>Higher levels of language</a:t>
            </a:r>
          </a:p>
          <a:p>
            <a:pPr>
              <a:buFontTx/>
              <a:buChar char="-"/>
            </a:pPr>
            <a:r>
              <a:rPr lang="en-US" dirty="0"/>
              <a:t>Greater independence</a:t>
            </a:r>
          </a:p>
          <a:p>
            <a:pPr>
              <a:buFontTx/>
              <a:buChar char="-"/>
            </a:pPr>
            <a:r>
              <a:rPr lang="en-US" b="1" dirty="0"/>
              <a:t>Improved health and sleeping patterns (No matter the weather!!)</a:t>
            </a:r>
          </a:p>
          <a:p>
            <a:pPr>
              <a:buFontTx/>
              <a:buChar char="-"/>
            </a:pPr>
            <a:r>
              <a:rPr lang="en-US" dirty="0"/>
              <a:t>Greater physical ability  </a:t>
            </a:r>
          </a:p>
          <a:p>
            <a:pPr>
              <a:buFontTx/>
              <a:buChar char="-"/>
            </a:pPr>
            <a:r>
              <a:rPr lang="en-US" dirty="0"/>
              <a:t>Improved time and focus on activities through concentration</a:t>
            </a:r>
          </a:p>
          <a:p>
            <a:pPr>
              <a:buFontTx/>
              <a:buChar char="-"/>
            </a:pPr>
            <a:r>
              <a:rPr lang="en-US" dirty="0"/>
              <a:t>A greater understanding of nature and the environment</a:t>
            </a:r>
          </a:p>
          <a:p>
            <a:pPr>
              <a:buFontTx/>
              <a:buChar char="-"/>
            </a:pPr>
            <a:r>
              <a:rPr lang="en-US" dirty="0"/>
              <a:t>Improved social skills, involvement and initiative</a:t>
            </a:r>
          </a:p>
          <a:p>
            <a:pPr>
              <a:buFontTx/>
              <a:buChar char="-"/>
            </a:pPr>
            <a:r>
              <a:rPr lang="en-US" dirty="0"/>
              <a:t>A respect for others and things around them</a:t>
            </a:r>
          </a:p>
        </p:txBody>
      </p:sp>
      <p:pic>
        <p:nvPicPr>
          <p:cNvPr id="4" name="Picture 3"/>
          <p:cNvPicPr>
            <a:picLocks noChangeAspect="1"/>
          </p:cNvPicPr>
          <p:nvPr/>
        </p:nvPicPr>
        <p:blipFill>
          <a:blip r:embed="rId2"/>
          <a:stretch>
            <a:fillRect/>
          </a:stretch>
        </p:blipFill>
        <p:spPr>
          <a:xfrm>
            <a:off x="7098732" y="5062361"/>
            <a:ext cx="1978591" cy="1795639"/>
          </a:xfrm>
          <a:prstGeom prst="rect">
            <a:avLst/>
          </a:prstGeom>
        </p:spPr>
      </p:pic>
    </p:spTree>
    <p:extLst>
      <p:ext uri="{BB962C8B-B14F-4D97-AF65-F5344CB8AC3E}">
        <p14:creationId xmlns:p14="http://schemas.microsoft.com/office/powerpoint/2010/main" val="205155243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t>Understanding of the World</a:t>
            </a:r>
            <a:br>
              <a:rPr lang="en-US" u="sng" dirty="0"/>
            </a:br>
            <a:r>
              <a:rPr lang="en-US" sz="3600" u="sng" dirty="0"/>
              <a:t>People and Communities</a:t>
            </a:r>
          </a:p>
        </p:txBody>
      </p:sp>
      <p:sp>
        <p:nvSpPr>
          <p:cNvPr id="3" name="Content Placeholder 2"/>
          <p:cNvSpPr>
            <a:spLocks noGrp="1"/>
          </p:cNvSpPr>
          <p:nvPr>
            <p:ph idx="1"/>
          </p:nvPr>
        </p:nvSpPr>
        <p:spPr/>
        <p:txBody>
          <a:bodyPr/>
          <a:lstStyle/>
          <a:p>
            <a:r>
              <a:rPr lang="en-US" sz="3000" dirty="0"/>
              <a:t>Know the difference between now and the past .</a:t>
            </a:r>
          </a:p>
          <a:p>
            <a:r>
              <a:rPr lang="en-US" sz="3000" dirty="0"/>
              <a:t>Understand different people have different beliefs.</a:t>
            </a:r>
          </a:p>
          <a:p>
            <a:r>
              <a:rPr lang="en-US" sz="3000" dirty="0"/>
              <a:t>Understand why we need to treat each other  with respect.</a:t>
            </a:r>
          </a:p>
          <a:p>
            <a:endParaRPr lang="en-US" dirty="0"/>
          </a:p>
        </p:txBody>
      </p:sp>
    </p:spTree>
    <p:extLst>
      <p:ext uri="{BB962C8B-B14F-4D97-AF65-F5344CB8AC3E}">
        <p14:creationId xmlns:p14="http://schemas.microsoft.com/office/powerpoint/2010/main" val="21849734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t>Understanding of the World</a:t>
            </a:r>
            <a:br>
              <a:rPr lang="en-GB" u="sng" dirty="0"/>
            </a:br>
            <a:r>
              <a:rPr lang="en-GB" sz="3600" u="sng" dirty="0"/>
              <a:t>The World</a:t>
            </a:r>
          </a:p>
        </p:txBody>
      </p:sp>
      <p:sp>
        <p:nvSpPr>
          <p:cNvPr id="3" name="Content Placeholder 2"/>
          <p:cNvSpPr>
            <a:spLocks noGrp="1"/>
          </p:cNvSpPr>
          <p:nvPr>
            <p:ph idx="1"/>
          </p:nvPr>
        </p:nvSpPr>
        <p:spPr/>
        <p:txBody>
          <a:bodyPr>
            <a:normAutofit fontScale="92500"/>
          </a:bodyPr>
          <a:lstStyle/>
          <a:p>
            <a:r>
              <a:rPr lang="en-GB" dirty="0"/>
              <a:t>To understand the properties of some materials.</a:t>
            </a:r>
          </a:p>
          <a:p>
            <a:r>
              <a:rPr lang="en-GB" dirty="0"/>
              <a:t>To understand some of the uses for materials.</a:t>
            </a:r>
          </a:p>
          <a:p>
            <a:r>
              <a:rPr lang="en-GB" dirty="0"/>
              <a:t>To be familiar with concepts such as floating and sinking.</a:t>
            </a:r>
          </a:p>
          <a:p>
            <a:r>
              <a:rPr lang="en-GB" dirty="0"/>
              <a:t>Understand living things and the environment.</a:t>
            </a:r>
          </a:p>
          <a:p>
            <a:r>
              <a:rPr lang="en-GB" dirty="0"/>
              <a:t>Understand how humans effect living things and the environment</a:t>
            </a:r>
          </a:p>
          <a:p>
            <a:r>
              <a:rPr lang="en-GB" dirty="0"/>
              <a:t>How to look after our community</a:t>
            </a:r>
          </a:p>
        </p:txBody>
      </p:sp>
    </p:spTree>
    <p:extLst>
      <p:ext uri="{BB962C8B-B14F-4D97-AF65-F5344CB8AC3E}">
        <p14:creationId xmlns:p14="http://schemas.microsoft.com/office/powerpoint/2010/main" val="31357457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t>Understanding of the world</a:t>
            </a:r>
            <a:br>
              <a:rPr lang="en-GB" u="sng" dirty="0"/>
            </a:br>
            <a:r>
              <a:rPr lang="en-GB" sz="3600" u="sng" dirty="0"/>
              <a:t>Technology</a:t>
            </a:r>
          </a:p>
        </p:txBody>
      </p:sp>
      <p:sp>
        <p:nvSpPr>
          <p:cNvPr id="3" name="Content Placeholder 2"/>
          <p:cNvSpPr>
            <a:spLocks noGrp="1"/>
          </p:cNvSpPr>
          <p:nvPr>
            <p:ph idx="1"/>
          </p:nvPr>
        </p:nvSpPr>
        <p:spPr/>
        <p:txBody>
          <a:bodyPr/>
          <a:lstStyle/>
          <a:p>
            <a:r>
              <a:rPr lang="en-GB" dirty="0"/>
              <a:t>Use a range of everyday technology e.g. computers, CD players, digital cameras, tape recorders</a:t>
            </a:r>
            <a:r>
              <a:rPr lang="en-GB"/>
              <a:t>, IPad,</a:t>
            </a:r>
            <a:endParaRPr lang="en-GB" dirty="0"/>
          </a:p>
          <a:p>
            <a:r>
              <a:rPr lang="en-GB" dirty="0"/>
              <a:t>Select appropriate applications/programs</a:t>
            </a:r>
          </a:p>
          <a:p>
            <a:endParaRPr lang="en-GB" dirty="0"/>
          </a:p>
        </p:txBody>
      </p:sp>
    </p:spTree>
    <p:extLst>
      <p:ext uri="{BB962C8B-B14F-4D97-AF65-F5344CB8AC3E}">
        <p14:creationId xmlns:p14="http://schemas.microsoft.com/office/powerpoint/2010/main" val="153581549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u="sng" dirty="0"/>
              <a:t>How can you help at home?</a:t>
            </a:r>
            <a:br>
              <a:rPr lang="en-US" dirty="0"/>
            </a:br>
            <a:endParaRPr lang="en-US" dirty="0"/>
          </a:p>
        </p:txBody>
      </p:sp>
      <p:pic>
        <p:nvPicPr>
          <p:cNvPr id="1026" name="Content Placeholder 3" descr="image001"/>
          <p:cNvPicPr>
            <a:picLocks noChangeAspect="1" noChangeArrowheads="1"/>
          </p:cNvPicPr>
          <p:nvPr/>
        </p:nvPicPr>
        <p:blipFill rotWithShape="1">
          <a:blip r:embed="rId2">
            <a:extLst>
              <a:ext uri="{28A0092B-C50C-407E-A947-70E740481C1C}">
                <a14:useLocalDpi xmlns:a14="http://schemas.microsoft.com/office/drawing/2010/main" val="0"/>
              </a:ext>
            </a:extLst>
          </a:blip>
          <a:srcRect t="84521"/>
          <a:stretch/>
        </p:blipFill>
        <p:spPr bwMode="auto">
          <a:xfrm>
            <a:off x="701953" y="958788"/>
            <a:ext cx="8249681" cy="6569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553588" y="924459"/>
            <a:ext cx="1358283" cy="646331"/>
          </a:xfrm>
          <a:prstGeom prst="rect">
            <a:avLst/>
          </a:prstGeom>
          <a:noFill/>
        </p:spPr>
        <p:txBody>
          <a:bodyPr wrap="square" rtlCol="0">
            <a:spAutoFit/>
          </a:bodyPr>
          <a:lstStyle/>
          <a:p>
            <a:r>
              <a:rPr lang="en-GB" sz="3600" dirty="0">
                <a:sym typeface="Wingdings" panose="05000000000000000000" pitchFamily="2" charset="2"/>
              </a:rPr>
              <a:t></a:t>
            </a:r>
            <a:endParaRPr lang="en-GB" sz="3600" dirty="0"/>
          </a:p>
        </p:txBody>
      </p:sp>
      <p:pic>
        <p:nvPicPr>
          <p:cNvPr id="7" name="Picture 6"/>
          <p:cNvPicPr>
            <a:picLocks noChangeAspect="1"/>
          </p:cNvPicPr>
          <p:nvPr/>
        </p:nvPicPr>
        <p:blipFill>
          <a:blip r:embed="rId3"/>
          <a:stretch>
            <a:fillRect/>
          </a:stretch>
        </p:blipFill>
        <p:spPr>
          <a:xfrm>
            <a:off x="2037116" y="805636"/>
            <a:ext cx="932769" cy="963251"/>
          </a:xfrm>
          <a:prstGeom prst="rect">
            <a:avLst/>
          </a:prstGeom>
        </p:spPr>
      </p:pic>
      <p:pic>
        <p:nvPicPr>
          <p:cNvPr id="9" name="Picture 8"/>
          <p:cNvPicPr>
            <a:picLocks noChangeAspect="1"/>
          </p:cNvPicPr>
          <p:nvPr/>
        </p:nvPicPr>
        <p:blipFill>
          <a:blip r:embed="rId3"/>
          <a:stretch>
            <a:fillRect/>
          </a:stretch>
        </p:blipFill>
        <p:spPr>
          <a:xfrm>
            <a:off x="1703149" y="805635"/>
            <a:ext cx="932769" cy="963251"/>
          </a:xfrm>
          <a:prstGeom prst="rect">
            <a:avLst/>
          </a:prstGeom>
        </p:spPr>
      </p:pic>
      <p:sp>
        <p:nvSpPr>
          <p:cNvPr id="11" name="Content Placeholder 2"/>
          <p:cNvSpPr>
            <a:spLocks noGrp="1"/>
          </p:cNvSpPr>
          <p:nvPr>
            <p:ph idx="1"/>
          </p:nvPr>
        </p:nvSpPr>
        <p:spPr>
          <a:xfrm>
            <a:off x="798990" y="1768886"/>
            <a:ext cx="7887810" cy="4357277"/>
          </a:xfrm>
        </p:spPr>
        <p:txBody>
          <a:bodyPr>
            <a:normAutofit fontScale="77500" lnSpcReduction="20000"/>
          </a:bodyPr>
          <a:lstStyle/>
          <a:p>
            <a:r>
              <a:rPr lang="en-US" dirty="0"/>
              <a:t>Ask open-ended questions (Why? What? How? When? Where?)</a:t>
            </a:r>
          </a:p>
          <a:p>
            <a:r>
              <a:rPr lang="en-US" dirty="0"/>
              <a:t>Encourage children to think of solutions (How can we make this work?)</a:t>
            </a:r>
          </a:p>
          <a:p>
            <a:r>
              <a:rPr lang="en-US" dirty="0"/>
              <a:t>Encourage children to talk about their experiences (what they see, hear, smell, touch and taste)</a:t>
            </a:r>
          </a:p>
          <a:p>
            <a:r>
              <a:rPr lang="en-US" dirty="0"/>
              <a:t>Encourage children to discuss similarities and differences of the world around them</a:t>
            </a:r>
          </a:p>
          <a:p>
            <a:r>
              <a:rPr lang="en-US" dirty="0"/>
              <a:t>Helping children to become aware of the importance of recycling, reusing and reducing</a:t>
            </a:r>
          </a:p>
          <a:p>
            <a:r>
              <a:rPr lang="en-US" dirty="0"/>
              <a:t>Encourage healthy eating habits</a:t>
            </a:r>
          </a:p>
          <a:p>
            <a:r>
              <a:rPr lang="en-US" dirty="0"/>
              <a:t>Promoting cultural diversity</a:t>
            </a:r>
          </a:p>
        </p:txBody>
      </p:sp>
    </p:spTree>
    <p:extLst>
      <p:ext uri="{BB962C8B-B14F-4D97-AF65-F5344CB8AC3E}">
        <p14:creationId xmlns:p14="http://schemas.microsoft.com/office/powerpoint/2010/main" val="356446159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511701" y="274638"/>
            <a:ext cx="6185637" cy="6305456"/>
          </a:xfrm>
          <a:prstGeom prst="rect">
            <a:avLst/>
          </a:prstGeom>
        </p:spPr>
      </p:pic>
    </p:spTree>
    <p:extLst>
      <p:ext uri="{BB962C8B-B14F-4D97-AF65-F5344CB8AC3E}">
        <p14:creationId xmlns:p14="http://schemas.microsoft.com/office/powerpoint/2010/main" val="188245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Expressive Arts &amp; Design</a:t>
            </a:r>
          </a:p>
        </p:txBody>
      </p:sp>
      <p:sp>
        <p:nvSpPr>
          <p:cNvPr id="3" name="Content Placeholder 2"/>
          <p:cNvSpPr>
            <a:spLocks noGrp="1"/>
          </p:cNvSpPr>
          <p:nvPr>
            <p:ph idx="1"/>
          </p:nvPr>
        </p:nvSpPr>
        <p:spPr/>
        <p:txBody>
          <a:bodyPr>
            <a:normAutofit/>
          </a:bodyPr>
          <a:lstStyle/>
          <a:p>
            <a:r>
              <a:rPr lang="en-US" dirty="0"/>
              <a:t>Taking risks</a:t>
            </a:r>
          </a:p>
          <a:p>
            <a:r>
              <a:rPr lang="en-US" dirty="0"/>
              <a:t>Initiating their own learning</a:t>
            </a:r>
          </a:p>
          <a:p>
            <a:r>
              <a:rPr lang="en-US" dirty="0"/>
              <a:t>Making choices and decisions</a:t>
            </a:r>
          </a:p>
          <a:p>
            <a:r>
              <a:rPr lang="en-US" dirty="0"/>
              <a:t>Finding ways to express their unique experiences</a:t>
            </a:r>
          </a:p>
          <a:p>
            <a:r>
              <a:rPr lang="en-US" dirty="0"/>
              <a:t>Explore media and materials</a:t>
            </a:r>
          </a:p>
          <a:p>
            <a:r>
              <a:rPr lang="en-US" dirty="0"/>
              <a:t>Create the most weird and wonderful things</a:t>
            </a:r>
          </a:p>
          <a:p>
            <a:pPr>
              <a:buNone/>
            </a:pPr>
            <a:endParaRPr lang="en-US" dirty="0"/>
          </a:p>
          <a:p>
            <a:pPr marL="0" indent="0">
              <a:buNone/>
            </a:pPr>
            <a:endParaRPr lang="en-US" dirty="0"/>
          </a:p>
        </p:txBody>
      </p:sp>
    </p:spTree>
    <p:extLst>
      <p:ext uri="{BB962C8B-B14F-4D97-AF65-F5344CB8AC3E}">
        <p14:creationId xmlns:p14="http://schemas.microsoft.com/office/powerpoint/2010/main" val="191286355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Expressive Arts &amp; Design</a:t>
            </a:r>
          </a:p>
        </p:txBody>
      </p:sp>
      <p:sp>
        <p:nvSpPr>
          <p:cNvPr id="3" name="Content Placeholder 2"/>
          <p:cNvSpPr>
            <a:spLocks noGrp="1"/>
          </p:cNvSpPr>
          <p:nvPr>
            <p:ph idx="1"/>
          </p:nvPr>
        </p:nvSpPr>
        <p:spPr/>
        <p:txBody>
          <a:bodyPr>
            <a:normAutofit fontScale="92500" lnSpcReduction="20000"/>
          </a:bodyPr>
          <a:lstStyle/>
          <a:p>
            <a:pPr>
              <a:buNone/>
            </a:pPr>
            <a:r>
              <a:rPr lang="en-US" dirty="0"/>
              <a:t>We need to:</a:t>
            </a:r>
          </a:p>
          <a:p>
            <a:r>
              <a:rPr lang="en-US" dirty="0"/>
              <a:t>Provide a stimulating environment</a:t>
            </a:r>
          </a:p>
          <a:p>
            <a:r>
              <a:rPr lang="en-US" dirty="0"/>
              <a:t>Provide a wide variety of resources</a:t>
            </a:r>
          </a:p>
          <a:p>
            <a:r>
              <a:rPr lang="en-US" dirty="0"/>
              <a:t>Provide opportunities </a:t>
            </a:r>
          </a:p>
          <a:p>
            <a:r>
              <a:rPr lang="en-US" dirty="0"/>
              <a:t>Encourage ‘have a go’ and take risks</a:t>
            </a:r>
          </a:p>
          <a:p>
            <a:r>
              <a:rPr lang="en-US" dirty="0"/>
              <a:t>Encourage different forms of communication and expression</a:t>
            </a:r>
          </a:p>
          <a:p>
            <a:r>
              <a:rPr lang="en-US" dirty="0"/>
              <a:t>Value every effort and discuss next steps</a:t>
            </a:r>
          </a:p>
          <a:p>
            <a:r>
              <a:rPr lang="en-US" dirty="0">
                <a:hlinkClick r:id="rId2"/>
              </a:rPr>
              <a:t>https://www.firstdiscoverers.co.uk/early-years-painting-activities-ideas/</a:t>
            </a:r>
            <a:endParaRPr lang="en-US" dirty="0"/>
          </a:p>
          <a:p>
            <a:pPr marL="0" indent="0">
              <a:buNone/>
            </a:pPr>
            <a:endParaRPr lang="en-US" dirty="0"/>
          </a:p>
        </p:txBody>
      </p:sp>
      <p:pic>
        <p:nvPicPr>
          <p:cNvPr id="4" name="Picture 3">
            <a:hlinkClick r:id="rId2"/>
          </p:cNvPr>
          <p:cNvPicPr>
            <a:picLocks noChangeAspect="1"/>
          </p:cNvPicPr>
          <p:nvPr/>
        </p:nvPicPr>
        <p:blipFill>
          <a:blip r:embed="rId3"/>
          <a:stretch>
            <a:fillRect/>
          </a:stretch>
        </p:blipFill>
        <p:spPr>
          <a:xfrm>
            <a:off x="6546148" y="1417638"/>
            <a:ext cx="2289123" cy="1699708"/>
          </a:xfrm>
          <a:prstGeom prst="rect">
            <a:avLst/>
          </a:prstGeom>
        </p:spPr>
      </p:pic>
    </p:spTree>
    <p:extLst>
      <p:ext uri="{BB962C8B-B14F-4D97-AF65-F5344CB8AC3E}">
        <p14:creationId xmlns:p14="http://schemas.microsoft.com/office/powerpoint/2010/main" val="18741818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GB" altLang="en-US" dirty="0"/>
              <a:t>Our Website</a:t>
            </a:r>
          </a:p>
        </p:txBody>
      </p:sp>
      <p:sp>
        <p:nvSpPr>
          <p:cNvPr id="129027" name="Rectangle 3"/>
          <p:cNvSpPr>
            <a:spLocks noGrp="1" noChangeArrowheads="1"/>
          </p:cNvSpPr>
          <p:nvPr>
            <p:ph idx="1"/>
          </p:nvPr>
        </p:nvSpPr>
        <p:spPr>
          <a:xfrm>
            <a:off x="438150" y="1412875"/>
            <a:ext cx="8686800" cy="4525963"/>
          </a:xfrm>
        </p:spPr>
        <p:txBody>
          <a:bodyPr rtlCol="0">
            <a:normAutofit/>
          </a:bodyPr>
          <a:lstStyle/>
          <a:p>
            <a:pPr marL="0" indent="0" algn="ctr" eaLnBrk="1" fontAlgn="auto" hangingPunct="1">
              <a:spcAft>
                <a:spcPts val="0"/>
              </a:spcAft>
              <a:buNone/>
              <a:defRPr/>
            </a:pPr>
            <a:r>
              <a:rPr lang="en-GB" b="1" u="sng" dirty="0">
                <a:solidFill>
                  <a:srgbClr val="000000"/>
                </a:solidFill>
                <a:effectLst>
                  <a:outerShdw blurRad="38100" dist="38100" dir="2700000" algn="tl">
                    <a:srgbClr val="FFFFFF"/>
                  </a:outerShdw>
                </a:effectLst>
                <a:hlinkClick r:id="rId3"/>
              </a:rPr>
              <a:t>http://yeadinginf.co.uk/</a:t>
            </a:r>
            <a:r>
              <a:rPr lang="en-GB" b="1" u="sng" dirty="0">
                <a:solidFill>
                  <a:srgbClr val="000000"/>
                </a:solidFill>
                <a:effectLst>
                  <a:outerShdw blurRad="38100" dist="38100" dir="2700000" algn="tl">
                    <a:srgbClr val="FFFFFF"/>
                  </a:outerShdw>
                </a:effectLst>
              </a:rPr>
              <a:t> </a:t>
            </a:r>
          </a:p>
          <a:p>
            <a:pPr marL="0" indent="0" eaLnBrk="1" fontAlgn="auto" hangingPunct="1">
              <a:spcAft>
                <a:spcPts val="0"/>
              </a:spcAft>
              <a:buNone/>
              <a:defRPr/>
            </a:pPr>
            <a:endParaRPr lang="en-US" b="1" u="sng" dirty="0">
              <a:solidFill>
                <a:srgbClr val="000000"/>
              </a:solidFill>
              <a:effectLst>
                <a:outerShdw blurRad="38100" dist="38100" dir="2700000" algn="tl">
                  <a:srgbClr val="FFFFFF"/>
                </a:outerShdw>
              </a:effectLst>
            </a:endParaRPr>
          </a:p>
          <a:p>
            <a:pPr marL="0" indent="0" algn="ctr">
              <a:buNone/>
              <a:defRPr/>
            </a:pPr>
            <a:r>
              <a:rPr lang="en-GB" altLang="en-US" dirty="0"/>
              <a:t>Our Instagram</a:t>
            </a:r>
          </a:p>
          <a:p>
            <a:pPr marL="0" indent="0" algn="ctr">
              <a:buNone/>
              <a:defRPr/>
            </a:pPr>
            <a:r>
              <a:rPr lang="en-GB" u="sng" dirty="0">
                <a:hlinkClick r:id="rId4"/>
              </a:rPr>
              <a:t>https://instagram.com/yeading_infants</a:t>
            </a:r>
            <a:endParaRPr lang="en-GB" dirty="0"/>
          </a:p>
          <a:p>
            <a:pPr marL="0" indent="0" eaLnBrk="1" fontAlgn="auto" hangingPunct="1">
              <a:spcAft>
                <a:spcPts val="0"/>
              </a:spcAft>
              <a:buFont typeface="Wingdings" pitchFamily="2" charset="2"/>
              <a:buNone/>
              <a:defRPr/>
            </a:pPr>
            <a:endParaRPr lang="en-GB" b="1" u="sng" dirty="0">
              <a:solidFill>
                <a:srgbClr val="000000"/>
              </a:solidFill>
              <a:effectLst>
                <a:outerShdw blurRad="38100" dist="38100" dir="2700000" algn="tl">
                  <a:srgbClr val="FFFFFF"/>
                </a:outerShdw>
              </a:effectLst>
            </a:endParaRPr>
          </a:p>
          <a:p>
            <a:pPr marL="0" indent="0" algn="ctr" eaLnBrk="1" fontAlgn="auto" hangingPunct="1">
              <a:spcAft>
                <a:spcPts val="0"/>
              </a:spcAft>
              <a:buFont typeface="Wingdings" pitchFamily="2" charset="2"/>
              <a:buNone/>
              <a:defRPr/>
            </a:pPr>
            <a:r>
              <a:rPr lang="en-GB" b="1" u="sng" dirty="0">
                <a:solidFill>
                  <a:srgbClr val="000000"/>
                </a:solidFill>
                <a:effectLst>
                  <a:outerShdw blurRad="38100" dist="38100" dir="2700000" algn="tl">
                    <a:srgbClr val="FFFFFF"/>
                  </a:outerShdw>
                </a:effectLst>
              </a:rPr>
              <a:t>Please take part in our Parent and Carer </a:t>
            </a:r>
            <a:r>
              <a:rPr lang="en-GB" b="1" u="sng">
                <a:solidFill>
                  <a:srgbClr val="000000"/>
                </a:solidFill>
                <a:effectLst>
                  <a:outerShdw blurRad="38100" dist="38100" dir="2700000" algn="tl">
                    <a:srgbClr val="FFFFFF"/>
                  </a:outerShdw>
                </a:effectLst>
              </a:rPr>
              <a:t>Surveys throughout the year!</a:t>
            </a:r>
            <a:endParaRPr lang="en-GB" b="1" u="sng" dirty="0">
              <a:solidFill>
                <a:srgbClr val="000000"/>
              </a:solidFill>
              <a:effectLst>
                <a:outerShdw blurRad="38100" dist="38100" dir="2700000" algn="tl">
                  <a:srgbClr val="FFFFFF"/>
                </a:outerShdw>
              </a:effectLst>
            </a:endParaRPr>
          </a:p>
        </p:txBody>
      </p:sp>
    </p:spTree>
    <p:extLst>
      <p:ext uri="{BB962C8B-B14F-4D97-AF65-F5344CB8AC3E}">
        <p14:creationId xmlns:p14="http://schemas.microsoft.com/office/powerpoint/2010/main" val="93594103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all for listening</a:t>
            </a:r>
          </a:p>
        </p:txBody>
      </p:sp>
      <p:sp>
        <p:nvSpPr>
          <p:cNvPr id="3" name="Content Placeholder 2"/>
          <p:cNvSpPr>
            <a:spLocks noGrp="1"/>
          </p:cNvSpPr>
          <p:nvPr>
            <p:ph idx="1"/>
          </p:nvPr>
        </p:nvSpPr>
        <p:spPr/>
        <p:txBody>
          <a:bodyPr/>
          <a:lstStyle/>
          <a:p>
            <a:pPr marL="0" indent="0" algn="just">
              <a:buNone/>
            </a:pPr>
            <a:endParaRPr lang="en-US" dirty="0"/>
          </a:p>
          <a:p>
            <a:pPr marL="0" indent="0" algn="just">
              <a:buNone/>
            </a:pPr>
            <a:r>
              <a:rPr lang="en-US" dirty="0"/>
              <a:t>We hope you will take this experience and provide exciting learning opportunities environment for your children, both inside and outside of the home environment. </a:t>
            </a:r>
          </a:p>
          <a:p>
            <a:pPr marL="0" indent="0" algn="just">
              <a:buNone/>
            </a:pPr>
            <a:endParaRPr lang="en-US" dirty="0"/>
          </a:p>
        </p:txBody>
      </p:sp>
    </p:spTree>
    <p:extLst>
      <p:ext uri="{BB962C8B-B14F-4D97-AF65-F5344CB8AC3E}">
        <p14:creationId xmlns:p14="http://schemas.microsoft.com/office/powerpoint/2010/main" val="25559769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E9977-20E0-492F-99AE-DCDC8A2207E4}"/>
              </a:ext>
            </a:extLst>
          </p:cNvPr>
          <p:cNvSpPr>
            <a:spLocks noGrp="1"/>
          </p:cNvSpPr>
          <p:nvPr>
            <p:ph type="title"/>
          </p:nvPr>
        </p:nvSpPr>
        <p:spPr/>
        <p:txBody>
          <a:bodyPr>
            <a:normAutofit fontScale="90000"/>
          </a:bodyPr>
          <a:lstStyle/>
          <a:p>
            <a:r>
              <a:rPr lang="en-US" dirty="0"/>
              <a:t>Please fill in parent questionnaire.</a:t>
            </a:r>
            <a:br>
              <a:rPr lang="en-US" dirty="0"/>
            </a:br>
            <a:r>
              <a:rPr lang="en-US" dirty="0"/>
              <a:t>Thank you</a:t>
            </a:r>
            <a:endParaRPr lang="en-GB" dirty="0"/>
          </a:p>
        </p:txBody>
      </p:sp>
      <p:pic>
        <p:nvPicPr>
          <p:cNvPr id="5" name="Content Placeholder 4">
            <a:extLst>
              <a:ext uri="{FF2B5EF4-FFF2-40B4-BE49-F238E27FC236}">
                <a16:creationId xmlns:a16="http://schemas.microsoft.com/office/drawing/2014/main" id="{92A113A5-D88F-48F3-8BAA-11535139A948}"/>
              </a:ext>
            </a:extLst>
          </p:cNvPr>
          <p:cNvPicPr>
            <a:picLocks noGrp="1" noChangeAspect="1"/>
          </p:cNvPicPr>
          <p:nvPr>
            <p:ph idx="1"/>
          </p:nvPr>
        </p:nvPicPr>
        <p:blipFill>
          <a:blip r:embed="rId2"/>
          <a:stretch>
            <a:fillRect/>
          </a:stretch>
        </p:blipFill>
        <p:spPr>
          <a:xfrm>
            <a:off x="2309018" y="1600200"/>
            <a:ext cx="4525963" cy="4525963"/>
          </a:xfrm>
        </p:spPr>
      </p:pic>
    </p:spTree>
    <p:extLst>
      <p:ext uri="{BB962C8B-B14F-4D97-AF65-F5344CB8AC3E}">
        <p14:creationId xmlns:p14="http://schemas.microsoft.com/office/powerpoint/2010/main" val="11753285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840930f-8fb4-4274-9220-a3cf7220bb84">
      <Terms xmlns="http://schemas.microsoft.com/office/infopath/2007/PartnerControls"/>
    </lcf76f155ced4ddcb4097134ff3c332f>
    <TaxCatchAll xmlns="8ee1c9b8-d17d-4d79-9408-339ed503b7e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D68335EEF76C94D89DCF34D53C0CC1F" ma:contentTypeVersion="17" ma:contentTypeDescription="Create a new document." ma:contentTypeScope="" ma:versionID="bccfca7c2c2c3b0a4c70620c9f03a5fe">
  <xsd:schema xmlns:xsd="http://www.w3.org/2001/XMLSchema" xmlns:xs="http://www.w3.org/2001/XMLSchema" xmlns:p="http://schemas.microsoft.com/office/2006/metadata/properties" xmlns:ns2="3840930f-8fb4-4274-9220-a3cf7220bb84" xmlns:ns3="8ee1c9b8-d17d-4d79-9408-339ed503b7ef" targetNamespace="http://schemas.microsoft.com/office/2006/metadata/properties" ma:root="true" ma:fieldsID="a977c5ff63d45e8bf469f9c6fce6eac6" ns2:_="" ns3:_="">
    <xsd:import namespace="3840930f-8fb4-4274-9220-a3cf7220bb84"/>
    <xsd:import namespace="8ee1c9b8-d17d-4d79-9408-339ed503b7e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2:MediaServiceGenerationTime" minOccurs="0"/>
                <xsd:element ref="ns2:MediaServiceEventHashCode" minOccurs="0"/>
                <xsd:element ref="ns2:MediaServiceOCR"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840930f-8fb4-4274-9220-a3cf7220bb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9008eb0-66be-4a47-9636-f9e2601727a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ee1c9b8-d17d-4d79-9408-339ed503b7ef"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98a06273-ab6d-4571-b5a2-fcf1ae67a29b}" ma:internalName="TaxCatchAll" ma:showField="CatchAllData" ma:web="8ee1c9b8-d17d-4d79-9408-339ed503b7e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37D2F28-F72B-448B-B1EF-F728B25EE66B}">
  <ds:schemaRefs>
    <ds:schemaRef ds:uri="http://purl.org/dc/elements/1.1/"/>
    <ds:schemaRef ds:uri="http://schemas.microsoft.com/office/2006/documentManagement/types"/>
    <ds:schemaRef ds:uri="http://schemas.microsoft.com/office/2006/metadata/properties"/>
    <ds:schemaRef ds:uri="http://purl.org/dc/terms/"/>
    <ds:schemaRef ds:uri="http://schemas.microsoft.com/office/infopath/2007/PartnerControls"/>
    <ds:schemaRef ds:uri="http://purl.org/dc/dcmitype/"/>
    <ds:schemaRef ds:uri="http://schemas.openxmlformats.org/package/2006/metadata/core-properties"/>
    <ds:schemaRef ds:uri="8ee1c9b8-d17d-4d79-9408-339ed503b7ef"/>
    <ds:schemaRef ds:uri="3840930f-8fb4-4274-9220-a3cf7220bb84"/>
    <ds:schemaRef ds:uri="http://www.w3.org/XML/1998/namespace"/>
  </ds:schemaRefs>
</ds:datastoreItem>
</file>

<file path=customXml/itemProps2.xml><?xml version="1.0" encoding="utf-8"?>
<ds:datastoreItem xmlns:ds="http://schemas.openxmlformats.org/officeDocument/2006/customXml" ds:itemID="{D76F1AB6-96B8-4DFE-B92A-72FEF5538A43}">
  <ds:schemaRefs>
    <ds:schemaRef ds:uri="http://schemas.microsoft.com/sharepoint/v3/contenttype/forms"/>
  </ds:schemaRefs>
</ds:datastoreItem>
</file>

<file path=customXml/itemProps3.xml><?xml version="1.0" encoding="utf-8"?>
<ds:datastoreItem xmlns:ds="http://schemas.openxmlformats.org/officeDocument/2006/customXml" ds:itemID="{61C4FD74-FF69-46D3-A210-BFA6146107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840930f-8fb4-4274-9220-a3cf7220bb84"/>
    <ds:schemaRef ds:uri="8ee1c9b8-d17d-4d79-9408-339ed503b7e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6711</TotalTime>
  <Words>2838</Words>
  <Application>Microsoft Office PowerPoint</Application>
  <PresentationFormat>On-screen Show (4:3)</PresentationFormat>
  <Paragraphs>338</Paragraphs>
  <Slides>56</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56</vt:i4>
      </vt:variant>
    </vt:vector>
  </HeadingPairs>
  <TitlesOfParts>
    <vt:vector size="61" baseType="lpstr">
      <vt:lpstr>Arial</vt:lpstr>
      <vt:lpstr>Calibri</vt:lpstr>
      <vt:lpstr>Comic Sans MS</vt:lpstr>
      <vt:lpstr>Wingdings</vt:lpstr>
      <vt:lpstr>Office Theme</vt:lpstr>
      <vt:lpstr>Welcome to our Reception Curriculum Meeting </vt:lpstr>
      <vt:lpstr>PowerPoint Presentation</vt:lpstr>
      <vt:lpstr>PowerPoint Presentation</vt:lpstr>
      <vt:lpstr>PowerPoint Presentation</vt:lpstr>
      <vt:lpstr>PowerPoint Presentation</vt:lpstr>
      <vt:lpstr>Healthy Lunches</vt:lpstr>
      <vt:lpstr>Safe Routes to School</vt:lpstr>
      <vt:lpstr>Websites</vt:lpstr>
      <vt:lpstr>PowerPoint Presentation</vt:lpstr>
      <vt:lpstr>Reception Curriculum</vt:lpstr>
      <vt:lpstr>PowerPoint Presentation</vt:lpstr>
      <vt:lpstr> Personal, Social and Emotional Development  1. Making Relationships</vt:lpstr>
      <vt:lpstr> Continued…  2. Understanding emotions</vt:lpstr>
      <vt:lpstr> Continued… 3. Sense of Self: Self confidence and Self awareness </vt:lpstr>
      <vt:lpstr>Physical Development 1. Health and Self care</vt:lpstr>
      <vt:lpstr>Physical Development 2. Moving and Handling</vt:lpstr>
      <vt:lpstr>Communication and Language</vt:lpstr>
      <vt:lpstr>Literacy</vt:lpstr>
      <vt:lpstr>Twinkl Phonics</vt:lpstr>
      <vt:lpstr>Reading</vt:lpstr>
      <vt:lpstr>Ways you can help with Reading</vt:lpstr>
      <vt:lpstr>Writing</vt:lpstr>
      <vt:lpstr>PowerPoint Presentation</vt:lpstr>
      <vt:lpstr>PowerPoint Presentation</vt:lpstr>
      <vt:lpstr>PowerPoint Presentation</vt:lpstr>
      <vt:lpstr>How children learn</vt:lpstr>
      <vt:lpstr>Maths Mastery in EYFS</vt:lpstr>
      <vt:lpstr>  Two main maths areas are: Number  and   Shape, Space and Measure  </vt:lpstr>
      <vt:lpstr>    </vt:lpstr>
      <vt:lpstr>Fluency- deep understanding of number. </vt:lpstr>
      <vt:lpstr>Fluency- deep understanding of number. </vt:lpstr>
      <vt:lpstr>PowerPoint Presentation</vt:lpstr>
      <vt:lpstr>PowerPoint Presentation</vt:lpstr>
      <vt:lpstr>PowerPoint Presentation</vt:lpstr>
      <vt:lpstr>Subitising- recognising amounts. </vt:lpstr>
      <vt:lpstr>PowerPoint Presentation</vt:lpstr>
      <vt:lpstr>Understanding that the total stays the same even when the objects move</vt:lpstr>
      <vt:lpstr>Reasoning</vt:lpstr>
      <vt:lpstr>PowerPoint Presentation</vt:lpstr>
      <vt:lpstr>Problem solving</vt:lpstr>
      <vt:lpstr>PowerPoint Presentation</vt:lpstr>
      <vt:lpstr>Helping your child with maths</vt:lpstr>
      <vt:lpstr>more ideas...</vt:lpstr>
      <vt:lpstr>PowerPoint Presentation</vt:lpstr>
      <vt:lpstr>The Great Outdoors </vt:lpstr>
      <vt:lpstr>Outdoor learning</vt:lpstr>
      <vt:lpstr>Understanding of the World People and Communities</vt:lpstr>
      <vt:lpstr>Understanding of the World The World</vt:lpstr>
      <vt:lpstr>Understanding of the world Technology</vt:lpstr>
      <vt:lpstr>How can you help at home? </vt:lpstr>
      <vt:lpstr>PowerPoint Presentation</vt:lpstr>
      <vt:lpstr>Expressive Arts &amp; Design</vt:lpstr>
      <vt:lpstr>Expressive Arts &amp; Design</vt:lpstr>
      <vt:lpstr>Our Website</vt:lpstr>
      <vt:lpstr>Thank you all for listening</vt:lpstr>
      <vt:lpstr>Please fill in parent questionnaire. 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Curriculum Meeting</dc:title>
  <dc:creator>Immy Gorgeous Monkey jmy</dc:creator>
  <cp:lastModifiedBy>Gemma Hatt</cp:lastModifiedBy>
  <cp:revision>166</cp:revision>
  <cp:lastPrinted>2013-09-18T13:28:15Z</cp:lastPrinted>
  <dcterms:created xsi:type="dcterms:W3CDTF">2013-09-17T18:33:38Z</dcterms:created>
  <dcterms:modified xsi:type="dcterms:W3CDTF">2026-09-17T14:44:13Z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0x010100CD68335EEF76C94D89DCF34D53C0CC1F</vt:lpwstr>
  </property>
  <property fmtid="{D5CDD505-2E9C-101B-9397-08002B2CF9AE}" pid="3" name="Order">
    <vt:r8>8152600</vt:r8>
  </property>
  <property fmtid="{D5CDD505-2E9C-101B-9397-08002B2CF9AE}" pid="4" name="MediaServiceImageTags">
    <vt:lpwstr/>
  </property>
</Properties>
</file>