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7" r:id="rId5"/>
    <p:sldId id="275" r:id="rId6"/>
    <p:sldId id="277" r:id="rId7"/>
    <p:sldId id="278" r:id="rId8"/>
    <p:sldId id="297" r:id="rId9"/>
    <p:sldId id="282" r:id="rId10"/>
    <p:sldId id="280" r:id="rId11"/>
    <p:sldId id="279" r:id="rId12"/>
    <p:sldId id="285" r:id="rId13"/>
    <p:sldId id="294" r:id="rId14"/>
    <p:sldId id="293" r:id="rId15"/>
    <p:sldId id="295" r:id="rId16"/>
    <p:sldId id="284" r:id="rId17"/>
    <p:sldId id="292" r:id="rId18"/>
    <p:sldId id="291" r:id="rId19"/>
  </p:sldIdLst>
  <p:sldSz cx="12192000" cy="6858000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CCFFFF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Leech" userId="f47a3323-8c31-4c2c-b7a6-e10761a926e6" providerId="ADAL" clId="{69723C2C-4354-416E-8333-F5D1D3D6D523}"/>
    <pc:docChg chg="modSld">
      <pc:chgData name="Hannah Leech" userId="f47a3323-8c31-4c2c-b7a6-e10761a926e6" providerId="ADAL" clId="{69723C2C-4354-416E-8333-F5D1D3D6D523}" dt="2026-09-10T13:15:15.341" v="123" actId="20577"/>
      <pc:docMkLst>
        <pc:docMk/>
      </pc:docMkLst>
      <pc:sldChg chg="modSp mod">
        <pc:chgData name="Hannah Leech" userId="f47a3323-8c31-4c2c-b7a6-e10761a926e6" providerId="ADAL" clId="{69723C2C-4354-416E-8333-F5D1D3D6D523}" dt="2026-09-10T13:13:42.797" v="63" actId="20577"/>
        <pc:sldMkLst>
          <pc:docMk/>
          <pc:sldMk cId="2798047096" sldId="257"/>
        </pc:sldMkLst>
        <pc:spChg chg="mod">
          <ac:chgData name="Hannah Leech" userId="f47a3323-8c31-4c2c-b7a6-e10761a926e6" providerId="ADAL" clId="{69723C2C-4354-416E-8333-F5D1D3D6D523}" dt="2026-09-10T13:13:42.797" v="63" actId="20577"/>
          <ac:spMkLst>
            <pc:docMk/>
            <pc:sldMk cId="2798047096" sldId="257"/>
            <ac:spMk id="2" creationId="{00000000-0000-0000-0000-000000000000}"/>
          </ac:spMkLst>
        </pc:spChg>
        <pc:spChg chg="mod">
          <ac:chgData name="Hannah Leech" userId="f47a3323-8c31-4c2c-b7a6-e10761a926e6" providerId="ADAL" clId="{69723C2C-4354-416E-8333-F5D1D3D6D523}" dt="2026-09-10T13:11:49.808" v="54" actId="20577"/>
          <ac:spMkLst>
            <pc:docMk/>
            <pc:sldMk cId="2798047096" sldId="257"/>
            <ac:spMk id="5" creationId="{00000000-0000-0000-0000-000000000000}"/>
          </ac:spMkLst>
        </pc:spChg>
      </pc:sldChg>
      <pc:sldChg chg="modSp mod">
        <pc:chgData name="Hannah Leech" userId="f47a3323-8c31-4c2c-b7a6-e10761a926e6" providerId="ADAL" clId="{69723C2C-4354-416E-8333-F5D1D3D6D523}" dt="2026-09-10T13:15:15.341" v="123" actId="20577"/>
        <pc:sldMkLst>
          <pc:docMk/>
          <pc:sldMk cId="3949260966" sldId="280"/>
        </pc:sldMkLst>
        <pc:spChg chg="mod">
          <ac:chgData name="Hannah Leech" userId="f47a3323-8c31-4c2c-b7a6-e10761a926e6" providerId="ADAL" clId="{69723C2C-4354-416E-8333-F5D1D3D6D523}" dt="2026-09-10T13:15:15.341" v="123" actId="20577"/>
          <ac:spMkLst>
            <pc:docMk/>
            <pc:sldMk cId="3949260966" sldId="280"/>
            <ac:spMk id="9219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802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BE2AAA-2CC7-4F9C-A8C6-8B9F2A3E9EF0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4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802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0AD62A-9EE1-43E3-A7E5-D268F71DF3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82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802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37ADBA-1AC7-4CD6-8AFF-4E8087BA5487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50900"/>
            <a:ext cx="4075112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802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34C2EF-8A97-4DAF-B099-E567883644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09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17952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" r="323" b="422"/>
          <a:stretch/>
        </p:blipFill>
        <p:spPr>
          <a:xfrm>
            <a:off x="1524" y="1"/>
            <a:ext cx="12188952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533400"/>
            <a:ext cx="8458200" cy="1828800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2438400"/>
            <a:ext cx="7086600" cy="914400"/>
          </a:xfrm>
        </p:spPr>
        <p:txBody>
          <a:bodyPr>
            <a:normAutofit/>
          </a:bodyPr>
          <a:lstStyle>
            <a:lvl1pPr marL="0" indent="0" algn="l">
              <a:spcBef>
                <a:spcPts val="1200"/>
              </a:spcBef>
              <a:buNone/>
              <a:defRPr sz="240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5445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73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" t="422"/>
          <a:stretch/>
        </p:blipFill>
        <p:spPr>
          <a:xfrm>
            <a:off x="0" y="0"/>
            <a:ext cx="12188952" cy="68571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2800" y="533400"/>
            <a:ext cx="7315200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2800" y="2438400"/>
            <a:ext cx="5486400" cy="9144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4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950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825625"/>
            <a:ext cx="4389120" cy="34747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825625"/>
            <a:ext cx="4389120" cy="34747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30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0" y="2624666"/>
            <a:ext cx="4389120" cy="267546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624666"/>
            <a:ext cx="4389120" cy="267546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08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02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07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1828800"/>
            <a:ext cx="5943600" cy="3476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3999" y="1828800"/>
            <a:ext cx="2926080" cy="3476625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35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"/>
          <p:cNvSpPr>
            <a:spLocks/>
          </p:cNvSpPr>
          <p:nvPr/>
        </p:nvSpPr>
        <p:spPr bwMode="gray">
          <a:xfrm>
            <a:off x="804333" y="1695450"/>
            <a:ext cx="5596467" cy="3295650"/>
          </a:xfrm>
          <a:custGeom>
            <a:avLst/>
            <a:gdLst>
              <a:gd name="T0" fmla="*/ 1279 w 1347"/>
              <a:gd name="T1" fmla="*/ 919 h 986"/>
              <a:gd name="T2" fmla="*/ 65 w 1347"/>
              <a:gd name="T3" fmla="*/ 919 h 986"/>
              <a:gd name="T4" fmla="*/ 65 w 1347"/>
              <a:gd name="T5" fmla="*/ 64 h 986"/>
              <a:gd name="T6" fmla="*/ 1279 w 1347"/>
              <a:gd name="T7" fmla="*/ 64 h 986"/>
              <a:gd name="T8" fmla="*/ 1279 w 1347"/>
              <a:gd name="T9" fmla="*/ 919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7" h="986">
                <a:moveTo>
                  <a:pt x="1279" y="919"/>
                </a:moveTo>
                <a:cubicBezTo>
                  <a:pt x="1211" y="986"/>
                  <a:pt x="121" y="974"/>
                  <a:pt x="65" y="919"/>
                </a:cubicBezTo>
                <a:cubicBezTo>
                  <a:pt x="9" y="863"/>
                  <a:pt x="0" y="128"/>
                  <a:pt x="65" y="64"/>
                </a:cubicBezTo>
                <a:cubicBezTo>
                  <a:pt x="130" y="0"/>
                  <a:pt x="1217" y="3"/>
                  <a:pt x="1279" y="64"/>
                </a:cubicBezTo>
                <a:cubicBezTo>
                  <a:pt x="1341" y="125"/>
                  <a:pt x="1347" y="852"/>
                  <a:pt x="1279" y="9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Picture Placeholder 11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1006022" y="1874520"/>
            <a:ext cx="5193089" cy="2937510"/>
          </a:xfrm>
          <a:custGeom>
            <a:avLst/>
            <a:gdLst>
              <a:gd name="connsiteX0" fmla="*/ 2531359 w 5066932"/>
              <a:gd name="connsiteY0" fmla="*/ 21 h 2945784"/>
              <a:gd name="connsiteX1" fmla="*/ 4878015 w 5066932"/>
              <a:gd name="connsiteY1" fmla="*/ 145719 h 2945784"/>
              <a:gd name="connsiteX2" fmla="*/ 4878015 w 5066932"/>
              <a:gd name="connsiteY2" fmla="*/ 2803241 h 2945784"/>
              <a:gd name="connsiteX3" fmla="*/ 175988 w 5066932"/>
              <a:gd name="connsiteY3" fmla="*/ 2803241 h 2945784"/>
              <a:gd name="connsiteX4" fmla="*/ 175988 w 5066932"/>
              <a:gd name="connsiteY4" fmla="*/ 145719 h 2945784"/>
              <a:gd name="connsiteX5" fmla="*/ 2531359 w 5066932"/>
              <a:gd name="connsiteY5" fmla="*/ 21 h 2945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66932" h="2945784">
                <a:moveTo>
                  <a:pt x="2531359" y="21"/>
                </a:moveTo>
                <a:cubicBezTo>
                  <a:pt x="3645379" y="1187"/>
                  <a:pt x="4757946" y="50918"/>
                  <a:pt x="4878015" y="145719"/>
                </a:cubicBezTo>
                <a:cubicBezTo>
                  <a:pt x="5118151" y="335320"/>
                  <a:pt x="5141390" y="2594991"/>
                  <a:pt x="4878015" y="2803241"/>
                </a:cubicBezTo>
                <a:cubicBezTo>
                  <a:pt x="4614639" y="3011491"/>
                  <a:pt x="392886" y="2974193"/>
                  <a:pt x="175988" y="2803241"/>
                </a:cubicBezTo>
                <a:cubicBezTo>
                  <a:pt x="-40909" y="2629181"/>
                  <a:pt x="-75768" y="344644"/>
                  <a:pt x="175988" y="145719"/>
                </a:cubicBezTo>
                <a:cubicBezTo>
                  <a:pt x="301866" y="46256"/>
                  <a:pt x="1417339" y="-1144"/>
                  <a:pt x="2531359" y="21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10400" y="2245995"/>
            <a:ext cx="3657600" cy="219456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31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580" y="5791200"/>
            <a:ext cx="8115419" cy="7016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992435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181600"/>
            <a:ext cx="3566160" cy="49377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5300133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5530568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5566714" y="5181600"/>
            <a:ext cx="3566160" cy="49377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777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580" y="5305424"/>
            <a:ext cx="8104083" cy="579921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53340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991888" y="1113022"/>
            <a:ext cx="4874224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6323873" y="967316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6506025" y="1109743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6323873" y="3060954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 descr="An empty placeholder to add an image. Click on the placeholder and select the image that you wish to add"/>
          <p:cNvSpPr>
            <a:spLocks noGrp="1"/>
          </p:cNvSpPr>
          <p:nvPr>
            <p:ph type="pic" sz="quarter" idx="16"/>
          </p:nvPr>
        </p:nvSpPr>
        <p:spPr>
          <a:xfrm>
            <a:off x="6506025" y="3203381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919255"/>
            <a:ext cx="8104082" cy="49742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779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v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" y="283"/>
            <a:ext cx="12188952" cy="68597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7400" y="365126"/>
            <a:ext cx="2133600" cy="15398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Freeform 5"/>
          <p:cNvSpPr>
            <a:spLocks/>
          </p:cNvSpPr>
          <p:nvPr/>
        </p:nvSpPr>
        <p:spPr bwMode="gray">
          <a:xfrm>
            <a:off x="4182533" y="265044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Picture Placeholder 8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4424435" y="436315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0" name="Freeform 5"/>
          <p:cNvSpPr>
            <a:spLocks/>
          </p:cNvSpPr>
          <p:nvPr/>
        </p:nvSpPr>
        <p:spPr bwMode="gray">
          <a:xfrm>
            <a:off x="816188" y="384723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Picture Placeholder 10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1013022" y="538232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816188" y="2478361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 descr="An empty placeholder to add an image. Click on the placeholder and select the image that you wish to add"/>
          <p:cNvSpPr>
            <a:spLocks noGrp="1"/>
          </p:cNvSpPr>
          <p:nvPr>
            <p:ph type="pic" sz="quarter" idx="16"/>
          </p:nvPr>
        </p:nvSpPr>
        <p:spPr>
          <a:xfrm>
            <a:off x="1013022" y="2631870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Freeform 5"/>
          <p:cNvSpPr>
            <a:spLocks/>
          </p:cNvSpPr>
          <p:nvPr/>
        </p:nvSpPr>
        <p:spPr bwMode="gray">
          <a:xfrm>
            <a:off x="816188" y="4571999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7"/>
          </p:nvPr>
        </p:nvSpPr>
        <p:spPr>
          <a:xfrm>
            <a:off x="1013022" y="4725508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Freeform 5"/>
          <p:cNvSpPr>
            <a:spLocks/>
          </p:cNvSpPr>
          <p:nvPr/>
        </p:nvSpPr>
        <p:spPr bwMode="gray">
          <a:xfrm>
            <a:off x="4182533" y="3448511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Picture Placeholder 20" descr="An empty placeholder to add an image. Click on the placeholder and select the image that you wish to add"/>
          <p:cNvSpPr>
            <a:spLocks noGrp="1"/>
          </p:cNvSpPr>
          <p:nvPr>
            <p:ph type="pic" sz="quarter" idx="18"/>
          </p:nvPr>
        </p:nvSpPr>
        <p:spPr>
          <a:xfrm>
            <a:off x="4424435" y="3619782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86467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26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365125"/>
            <a:ext cx="1828799" cy="4940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365125"/>
            <a:ext cx="6858000" cy="49403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24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" t="511" r="525" b="2999"/>
          <a:stretch/>
        </p:blipFill>
        <p:spPr>
          <a:xfrm>
            <a:off x="0" y="0"/>
            <a:ext cx="12188826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9829800" cy="10826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800"/>
            <a:ext cx="91440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09800" y="6416675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416675"/>
            <a:ext cx="1371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7FC8593D-7C47-471E-A8DF-97AC4FFD13F5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838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89D71E3-7D81-4C24-B9D8-6B108755C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5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2" r:id="rId11"/>
    <p:sldLayoutId id="2147483661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1447800"/>
            <a:ext cx="8458200" cy="91440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Calibri"/>
                <a:ea typeface="Calibri"/>
                <a:cs typeface="Calibri"/>
              </a:rPr>
              <a:t>Meet the Teacher </a:t>
            </a:r>
            <a:b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>
                <a:latin typeface="Calibri"/>
                <a:ea typeface="Calibri"/>
                <a:cs typeface="Calibri"/>
              </a:rPr>
              <a:t>Roo class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>
                <a:latin typeface="Calibri" panose="020F0502020204030204" pitchFamily="34" charset="0"/>
                <a:cs typeface="Calibri" panose="020F0502020204030204" pitchFamily="34" charset="0"/>
              </a:rPr>
              <a:t>September 2026</a:t>
            </a: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4943872" y="2691113"/>
            <a:ext cx="5478002" cy="4608512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600" dirty="0">
                <a:latin typeface="Calibri"/>
                <a:ea typeface="Calibri"/>
                <a:cs typeface="Calibri"/>
              </a:rPr>
              <a:t>Class Staff</a:t>
            </a:r>
          </a:p>
          <a:p>
            <a:pPr marL="0" indent="0">
              <a:buNone/>
            </a:pPr>
            <a:r>
              <a:rPr lang="en-US" sz="2800" dirty="0">
                <a:latin typeface="Calibri"/>
                <a:ea typeface="Calibri"/>
                <a:cs typeface="Calibri"/>
              </a:rPr>
              <a:t>Teacher – Miss Leech</a:t>
            </a:r>
          </a:p>
          <a:p>
            <a:pPr marL="0" indent="0">
              <a:buNone/>
            </a:pPr>
            <a:r>
              <a:rPr lang="en-US" sz="2800" dirty="0">
                <a:latin typeface="Calibri"/>
                <a:ea typeface="Calibri"/>
                <a:cs typeface="Calibri"/>
              </a:rPr>
              <a:t>Teaching Assistant- </a:t>
            </a:r>
            <a:r>
              <a:rPr lang="en-US" sz="2800" dirty="0" err="1">
                <a:latin typeface="Calibri"/>
                <a:ea typeface="Calibri"/>
                <a:cs typeface="Calibri"/>
              </a:rPr>
              <a:t>Mrs</a:t>
            </a:r>
            <a:r>
              <a:rPr lang="en-US" sz="2800" dirty="0">
                <a:latin typeface="Calibri"/>
                <a:ea typeface="Calibri"/>
                <a:cs typeface="Calibri"/>
              </a:rPr>
              <a:t> </a:t>
            </a:r>
            <a:r>
              <a:rPr lang="en-US" sz="2800" dirty="0" err="1">
                <a:latin typeface="Calibri"/>
                <a:ea typeface="Calibri"/>
                <a:cs typeface="Calibri"/>
              </a:rPr>
              <a:t>Koldhar</a:t>
            </a:r>
            <a:endParaRPr lang="en-US" sz="2800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2800" dirty="0">
                <a:latin typeface="Calibri"/>
                <a:ea typeface="Calibri"/>
                <a:cs typeface="Calibri"/>
              </a:rPr>
              <a:t>                           </a:t>
            </a:r>
          </a:p>
          <a:p>
            <a:pPr marL="0" indent="0">
              <a:buNone/>
            </a:pPr>
            <a:r>
              <a:rPr lang="en-US" sz="2800" dirty="0">
                <a:latin typeface="Calibri"/>
                <a:ea typeface="Calibri"/>
                <a:cs typeface="Calibri"/>
              </a:rPr>
              <a:t>                                 </a:t>
            </a:r>
            <a:endParaRPr lang="en-US" sz="2800" dirty="0"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3600" dirty="0">
                <a:latin typeface="Calibri"/>
                <a:ea typeface="Calibri"/>
                <a:cs typeface="Calibri"/>
              </a:rPr>
              <a:t>	</a:t>
            </a:r>
            <a:endParaRPr lang="en-US" dirty="0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9804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839416" y="0"/>
            <a:ext cx="9829800" cy="908720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School Uniform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9376" y="908720"/>
            <a:ext cx="8229600" cy="5181600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Boys – Navy jumper with school logo</a:t>
            </a:r>
          </a:p>
          <a:p>
            <a:pPr lvl="3" eaLnBrk="1" hangingPunct="1">
              <a:buFontTx/>
              <a:buNone/>
            </a:pPr>
            <a:r>
              <a:rPr lang="en-GB" altLang="en-US" sz="2000">
                <a:latin typeface="Comic Sans MS" panose="030F0702030302020204" pitchFamily="66" charset="0"/>
              </a:rPr>
              <a:t>Grey trousers</a:t>
            </a:r>
          </a:p>
          <a:p>
            <a:pPr lvl="3" eaLnBrk="1" hangingPunct="1">
              <a:buFontTx/>
              <a:buNone/>
            </a:pPr>
            <a:r>
              <a:rPr lang="en-GB" altLang="en-US" sz="2000">
                <a:latin typeface="Comic Sans MS" panose="030F0702030302020204" pitchFamily="66" charset="0"/>
              </a:rPr>
              <a:t>Black shoes – no trainers</a:t>
            </a:r>
            <a:r>
              <a:rPr lang="en-GB" altLang="en-US">
                <a:latin typeface="Comic Sans MS" panose="030F0702030302020204" pitchFamily="66" charset="0"/>
              </a:rPr>
              <a:t>.</a:t>
            </a:r>
          </a:p>
          <a:p>
            <a:pPr lvl="3" eaLnBrk="1" hangingPunct="1">
              <a:buFontTx/>
              <a:buNone/>
            </a:pPr>
            <a:endParaRPr lang="en-GB" altLang="en-US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Girls – Navy jumper with school logo</a:t>
            </a:r>
          </a:p>
          <a:p>
            <a:pPr eaLnBrk="1" hangingPunct="1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		Grey trousers/skirt/pinafore – with grey tights</a:t>
            </a:r>
          </a:p>
          <a:p>
            <a:pPr eaLnBrk="1" hangingPunct="1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		Black shoes</a:t>
            </a:r>
          </a:p>
          <a:p>
            <a:pPr eaLnBrk="1" hangingPunct="1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		No coloured hair accessories and large earrings.</a:t>
            </a:r>
          </a:p>
          <a:p>
            <a:pPr eaLnBrk="1" hangingPunct="1">
              <a:buFontTx/>
              <a:buNone/>
            </a:pPr>
            <a:endParaRPr lang="en-GB" altLang="en-US" sz="1800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Please no shaved hair patterns. Hijabs to be in school colours.</a:t>
            </a:r>
          </a:p>
          <a:p>
            <a:pPr algn="ctr" eaLnBrk="1" hangingPunct="1">
              <a:buFontTx/>
              <a:buNone/>
            </a:pPr>
            <a:endParaRPr lang="en-GB" altLang="en-US" sz="2400">
              <a:latin typeface="Comic Sans MS" panose="030F0702030302020204" pitchFamily="66" charset="0"/>
            </a:endParaRPr>
          </a:p>
          <a:p>
            <a:pPr algn="ctr" eaLnBrk="1" hangingPunct="1"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ALL UNIFORM ITEMS TO BE NAMED.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4316" y="857355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7752184" y="454360"/>
            <a:ext cx="4229572" cy="43948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PE – </a:t>
            </a:r>
            <a:r>
              <a:rPr lang="en-GB" altLang="en-US" b="1" u="sng">
                <a:latin typeface="Comic Sans MS" panose="030F0702030302020204" pitchFamily="66" charset="0"/>
              </a:rPr>
              <a:t>Spring Term only</a:t>
            </a:r>
          </a:p>
          <a:p>
            <a:pPr algn="ctr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Boys and girls</a:t>
            </a:r>
          </a:p>
          <a:p>
            <a:pPr>
              <a:buFontTx/>
              <a:buNone/>
            </a:pPr>
            <a:endParaRPr lang="en-GB" altLang="en-US">
              <a:latin typeface="Comic Sans MS" panose="030F0702030302020204" pitchFamily="66" charset="0"/>
            </a:endParaRPr>
          </a:p>
          <a:p>
            <a:r>
              <a:rPr lang="en-GB" altLang="en-US" sz="2400">
                <a:latin typeface="Comic Sans MS" panose="030F0702030302020204" pitchFamily="66" charset="0"/>
              </a:rPr>
              <a:t>Navy T-shirt with school logo</a:t>
            </a:r>
          </a:p>
          <a:p>
            <a:r>
              <a:rPr lang="en-GB" altLang="en-US" sz="2400">
                <a:latin typeface="Comic Sans MS"/>
              </a:rPr>
              <a:t>Navy shorts or navy jogging bottoms</a:t>
            </a:r>
            <a:endParaRPr lang="en-GB" altLang="en-US" sz="2400">
              <a:latin typeface="Comic Sans MS" panose="030F0702030302020204" pitchFamily="66" charset="0"/>
            </a:endParaRPr>
          </a:p>
          <a:p>
            <a:r>
              <a:rPr lang="en-GB" altLang="en-US" sz="2400">
                <a:latin typeface="Comic Sans MS" panose="030F0702030302020204" pitchFamily="66" charset="0"/>
              </a:rPr>
              <a:t>Black plimsolls</a:t>
            </a:r>
          </a:p>
          <a:p>
            <a:endParaRPr lang="en-GB" altLang="en-US" sz="24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altLang="en-US" sz="2400">
                <a:latin typeface="Comic Sans MS"/>
              </a:rPr>
              <a:t>Pe will not take place until January 2027 </a:t>
            </a:r>
          </a:p>
          <a:p>
            <a:pPr marL="0" indent="0">
              <a:buNone/>
            </a:pPr>
            <a:r>
              <a:rPr lang="en-GB" altLang="en-US" sz="2400">
                <a:latin typeface="Comic Sans MS"/>
              </a:rPr>
              <a:t>for Reception</a:t>
            </a:r>
            <a:endParaRPr lang="en-GB"/>
          </a:p>
          <a:p>
            <a:endParaRPr lang="en-GB" altLang="en-US" sz="2400">
              <a:latin typeface="Comic Sans MS" panose="030F0702030302020204" pitchFamily="66" charset="0"/>
            </a:endParaRPr>
          </a:p>
          <a:p>
            <a:pPr algn="ctr"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ALL NAMED PLEASE.</a:t>
            </a:r>
          </a:p>
        </p:txBody>
      </p:sp>
    </p:spTree>
    <p:extLst>
      <p:ext uri="{BB962C8B-B14F-4D97-AF65-F5344CB8AC3E}">
        <p14:creationId xmlns:p14="http://schemas.microsoft.com/office/powerpoint/2010/main" val="120671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39416" y="304800"/>
            <a:ext cx="9829800" cy="762000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Times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59496" y="1079401"/>
            <a:ext cx="10476656" cy="48006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>
              <a:buFontTx/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Morning doors open </a:t>
            </a:r>
            <a:r>
              <a:rPr lang="en-GB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8.45am.</a:t>
            </a:r>
          </a:p>
          <a:p>
            <a:pPr>
              <a:buNone/>
            </a:pPr>
            <a:r>
              <a:rPr lang="en-GB" altLang="en-US" sz="2400" dirty="0">
                <a:latin typeface="Comic Sans MS"/>
              </a:rPr>
              <a:t>School finishes </a:t>
            </a:r>
            <a:r>
              <a:rPr lang="en-GB" altLang="en-US" sz="2400" dirty="0">
                <a:solidFill>
                  <a:srgbClr val="FF0000"/>
                </a:solidFill>
                <a:latin typeface="Comic Sans MS"/>
              </a:rPr>
              <a:t>3.10pm </a:t>
            </a:r>
            <a:r>
              <a:rPr lang="en-GB" altLang="en-US" sz="2400" dirty="0">
                <a:latin typeface="Comic Sans MS" panose="030F0702030302020204" pitchFamily="66" charset="0"/>
              </a:rPr>
              <a:t>Inform the teacher of other parents/guardians picking up your child.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If late, let the Office know. </a:t>
            </a:r>
            <a:r>
              <a:rPr lang="en-GB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Your child will be taken to the office and a charge of £4.50 will incur from 3:30.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Any appointments let the teacher know first, then office staff.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Absence – ring Absence Hotline via school number in morning.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Any allergies or medication – notify the office.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ATTENDANCE – Needs to be at or above </a:t>
            </a:r>
            <a:r>
              <a:rPr lang="en-GB" altLang="en-US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97%</a:t>
            </a:r>
            <a:r>
              <a:rPr lang="en-GB" altLang="en-US" sz="2400" b="1" dirty="0">
                <a:latin typeface="Comic Sans MS" panose="030F0702030302020204" pitchFamily="66" charset="0"/>
              </a:rPr>
              <a:t>.</a:t>
            </a:r>
            <a:endParaRPr lang="en-GB" altLang="en-US" sz="2400" dirty="0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endParaRPr lang="en-GB" alt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248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829444" y="620688"/>
            <a:ext cx="9829800" cy="683096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School Dinners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1303784"/>
            <a:ext cx="9144000" cy="3999736"/>
          </a:xfr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/>
            <a:r>
              <a:rPr lang="en-GB" altLang="en-US" sz="2400">
                <a:latin typeface="Comic Sans MS"/>
              </a:rPr>
              <a:t>Already started on 9th September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All children eat school dinners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School Dinners are </a:t>
            </a:r>
            <a:r>
              <a:rPr lang="en-GB" altLang="en-US" sz="2400" b="1" u="sng">
                <a:latin typeface="Comic Sans MS" panose="030F0702030302020204" pitchFamily="66" charset="0"/>
              </a:rPr>
              <a:t>free 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Very healthy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Meat/vegetarian – teachers will have a list to split the children into the correct group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Children need to be able to eat with fork or spoon, and ideally a knife</a:t>
            </a:r>
          </a:p>
        </p:txBody>
      </p:sp>
    </p:spTree>
    <p:extLst>
      <p:ext uri="{BB962C8B-B14F-4D97-AF65-F5344CB8AC3E}">
        <p14:creationId xmlns:p14="http://schemas.microsoft.com/office/powerpoint/2010/main" val="3446162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64A38E1-EAC2-40A7-8A1C-7ECE90BF63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7054" y="251926"/>
            <a:ext cx="4875811" cy="385434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D5C23E9-2A3C-4CEA-B8EC-4B60BCE98D5A}"/>
              </a:ext>
            </a:extLst>
          </p:cNvPr>
          <p:cNvSpPr txBox="1"/>
          <p:nvPr/>
        </p:nvSpPr>
        <p:spPr>
          <a:xfrm>
            <a:off x="2237792" y="4460033"/>
            <a:ext cx="771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Please inform the school office if you as a parent have any allergies.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172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9829800" cy="759618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Forest School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1124744"/>
            <a:ext cx="9144000" cy="34747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altLang="en-US" sz="2400" dirty="0">
                <a:latin typeface="Comic Sans MS"/>
              </a:rPr>
              <a:t>One half term in the school year, your child’s class will attend Forest School. I will update you on the dates. </a:t>
            </a:r>
            <a:endParaRPr lang="en-US" dirty="0">
              <a:latin typeface="Comic Sans MS"/>
            </a:endParaRPr>
          </a:p>
          <a:p>
            <a:r>
              <a:rPr lang="en-GB" altLang="en-US" sz="2400" dirty="0">
                <a:latin typeface="Comic Sans MS"/>
              </a:rPr>
              <a:t>You will need to complete a medical form for your child to take part. </a:t>
            </a:r>
            <a:r>
              <a:rPr lang="en-GB" altLang="en-US" sz="2400" b="1" u="sng" dirty="0">
                <a:latin typeface="Comic Sans MS"/>
              </a:rPr>
              <a:t>Please take a form before you leave today.</a:t>
            </a:r>
            <a:endParaRPr lang="en-US">
              <a:latin typeface="Comic Sans MS"/>
            </a:endParaRPr>
          </a:p>
          <a:p>
            <a:pPr eaLnBrk="1" hangingPunct="1"/>
            <a:r>
              <a:rPr lang="en-GB" altLang="en-US" sz="2400" dirty="0">
                <a:latin typeface="Comic Sans MS"/>
              </a:rPr>
              <a:t>Your child will also need wellington boots, preferably one size larger than their actual shoe size. All boots to be labelled with name and class please.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991544" y="4077072"/>
            <a:ext cx="9829800" cy="1440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u="sng">
                <a:latin typeface="Comic Sans MS" panose="030F0702030302020204" pitchFamily="66" charset="0"/>
              </a:rPr>
              <a:t>Cooking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Please could you help us with £1 donations every term for cooking. </a:t>
            </a:r>
          </a:p>
        </p:txBody>
      </p:sp>
    </p:spTree>
    <p:extLst>
      <p:ext uri="{BB962C8B-B14F-4D97-AF65-F5344CB8AC3E}">
        <p14:creationId xmlns:p14="http://schemas.microsoft.com/office/powerpoint/2010/main" val="36022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839416" y="136526"/>
            <a:ext cx="9829800" cy="628178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General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3352" y="764704"/>
            <a:ext cx="11521280" cy="4953000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Names - recognition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Reading – Read with your child every day. Please write a comment in their reading log book or provide initials to show the book has been read at home. Ensure your child brings their book folder every day.  </a:t>
            </a:r>
          </a:p>
          <a:p>
            <a:pPr marL="0" indent="0">
              <a:buNone/>
            </a:pPr>
            <a:r>
              <a:rPr lang="en-GB" altLang="en-US" sz="2400" dirty="0">
                <a:latin typeface="Comic Sans MS"/>
              </a:rPr>
              <a:t>Additionally, we have a online resource called Bug Club &amp; Rhino readers, which provides more books to read. Login information will be provided in your Reading Record Book.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Practise number work – for example, counting objects, recognising and writing numbers to 10; 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handwriting – initially in print, then cursive style; 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Phonics knowing letter names and sounds. </a:t>
            </a:r>
          </a:p>
          <a:p>
            <a:r>
              <a:rPr lang="en-GB" altLang="en-US" sz="2400" dirty="0">
                <a:latin typeface="Comic Sans MS" panose="030F0702030302020204" pitchFamily="66" charset="0"/>
              </a:rPr>
              <a:t>Our weekly newsletter is packed full of ideas and information about current themes and activities in the classroom. Please read and support your child with any homework suggestions.</a:t>
            </a:r>
          </a:p>
          <a:p>
            <a:pPr marL="0" indent="0" eaLnBrk="1" hangingPunct="1"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                    Please do not </a:t>
            </a:r>
            <a:r>
              <a:rPr lang="en-GB" altLang="en-US" sz="2400">
                <a:latin typeface="Comic Sans MS" panose="030F0702030302020204" pitchFamily="66" charset="0"/>
              </a:rPr>
              <a:t>walk through the car park. </a:t>
            </a:r>
          </a:p>
        </p:txBody>
      </p:sp>
    </p:spTree>
    <p:extLst>
      <p:ext uri="{BB962C8B-B14F-4D97-AF65-F5344CB8AC3E}">
        <p14:creationId xmlns:p14="http://schemas.microsoft.com/office/powerpoint/2010/main" val="394926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Admin</a:t>
            </a:r>
            <a:r>
              <a:rPr lang="en-GB" altLang="en-US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199456" y="1691640"/>
            <a:ext cx="9793088" cy="3474720"/>
          </a:xfrm>
        </p:spPr>
        <p:txBody>
          <a:bodyPr/>
          <a:lstStyle/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When returning forms, please fill out all the details including signatures and dates when required. Cross out the appropriate choice </a:t>
            </a:r>
            <a:r>
              <a:rPr lang="en-GB" altLang="en-US" sz="2400" err="1">
                <a:latin typeface="Comic Sans MS" panose="030F0702030302020204" pitchFamily="66" charset="0"/>
              </a:rPr>
              <a:t>eg</a:t>
            </a:r>
            <a:r>
              <a:rPr lang="en-GB" altLang="en-US" sz="2400">
                <a:latin typeface="Comic Sans MS" panose="030F0702030302020204" pitchFamily="66" charset="0"/>
              </a:rPr>
              <a:t> I agree / I do not agree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Please ensure when you send in money you clearly mark the envelope with the name, amount and reason for payment.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Please send in the correct amount as giving change will be problematic.</a:t>
            </a:r>
          </a:p>
        </p:txBody>
      </p:sp>
    </p:spTree>
    <p:extLst>
      <p:ext uri="{BB962C8B-B14F-4D97-AF65-F5344CB8AC3E}">
        <p14:creationId xmlns:p14="http://schemas.microsoft.com/office/powerpoint/2010/main" val="387178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191344" y="152400"/>
            <a:ext cx="10513168" cy="756320"/>
          </a:xfrm>
        </p:spPr>
        <p:txBody>
          <a:bodyPr/>
          <a:lstStyle/>
          <a:p>
            <a:pPr eaLnBrk="1" hangingPunct="1"/>
            <a:r>
              <a:rPr lang="en-GB" altLang="en-US" sz="3600" u="sng">
                <a:latin typeface="Comic Sans MS" panose="030F0702030302020204" pitchFamily="66" charset="0"/>
              </a:rPr>
              <a:t>Final Important Points / Reminders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209119" y="908720"/>
            <a:ext cx="11719530" cy="5085927"/>
          </a:xfrm>
        </p:spPr>
        <p:txBody>
          <a:bodyPr>
            <a:normAutofit fontScale="25000" lnSpcReduction="20000"/>
          </a:bodyPr>
          <a:lstStyle/>
          <a:p>
            <a:pPr eaLnBrk="1" hangingPunct="1">
              <a:lnSpc>
                <a:spcPct val="120000"/>
              </a:lnSpc>
            </a:pPr>
            <a:r>
              <a:rPr lang="en-GB" altLang="en-US" sz="9600">
                <a:latin typeface="Comic Sans MS" panose="030F0702030302020204" pitchFamily="66" charset="0"/>
              </a:rPr>
              <a:t>You are very welcome to call the school office to make an appointment to see the class teacher. Brief information can be passed over at the class door.</a:t>
            </a:r>
          </a:p>
          <a:p>
            <a:pPr marL="0" indent="0" eaLnBrk="1" hangingPunct="1">
              <a:lnSpc>
                <a:spcPct val="120000"/>
              </a:lnSpc>
              <a:buNone/>
            </a:pPr>
            <a:r>
              <a:rPr lang="en-GB" altLang="en-US" sz="9600">
                <a:latin typeface="Comic Sans MS" panose="030F0702030302020204" pitchFamily="66" charset="0"/>
              </a:rPr>
              <a:t>   Please avoid Tuesday after school as the staff have their school meetings. </a:t>
            </a:r>
          </a:p>
          <a:p>
            <a:pPr eaLnBrk="1" hangingPunct="1">
              <a:lnSpc>
                <a:spcPct val="120000"/>
              </a:lnSpc>
            </a:pPr>
            <a:r>
              <a:rPr lang="en-GB" altLang="en-US" sz="9600">
                <a:latin typeface="Comic Sans MS" panose="030F0702030302020204" pitchFamily="66" charset="0"/>
              </a:rPr>
              <a:t>Please at the start and end of the day ensure that younger siblings do not play with any of the playground equipment outside. Many thanks. </a:t>
            </a:r>
          </a:p>
          <a:p>
            <a:pPr lvl="6">
              <a:lnSpc>
                <a:spcPct val="120000"/>
              </a:lnSpc>
            </a:pPr>
            <a:endParaRPr lang="en-GB" altLang="en-US" sz="9000">
              <a:latin typeface="Comic Sans MS" panose="030F0702030302020204" pitchFamily="66" charset="0"/>
            </a:endParaRPr>
          </a:p>
          <a:p>
            <a:pPr marL="0" indent="0" eaLnBrk="1" hangingPunct="1">
              <a:lnSpc>
                <a:spcPct val="120000"/>
              </a:lnSpc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8279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87688" y="40466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Subscription website provided for our pupils </a:t>
            </a:r>
          </a:p>
        </p:txBody>
      </p:sp>
      <p:pic>
        <p:nvPicPr>
          <p:cNvPr id="3" name="Google Shape;54;p13"/>
          <p:cNvPicPr preferRelativeResize="0"/>
          <p:nvPr/>
        </p:nvPicPr>
        <p:blipFill rotWithShape="1">
          <a:blip r:embed="rId2">
            <a:alphaModFix/>
          </a:blip>
          <a:srcRect t="28820"/>
          <a:stretch/>
        </p:blipFill>
        <p:spPr>
          <a:xfrm>
            <a:off x="3431704" y="1268760"/>
            <a:ext cx="4757667" cy="850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1704" y="2637172"/>
            <a:ext cx="5184576" cy="12961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27848" y="2244359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Bug club</a:t>
            </a:r>
          </a:p>
        </p:txBody>
      </p:sp>
      <p:pic>
        <p:nvPicPr>
          <p:cNvPr id="6" name="Picture 5" descr="Twinkl Rhino Readers Books – Apps on Google Play">
            <a:extLst>
              <a:ext uri="{FF2B5EF4-FFF2-40B4-BE49-F238E27FC236}">
                <a16:creationId xmlns:a16="http://schemas.microsoft.com/office/drawing/2014/main" id="{2371F190-2013-E692-4442-51C53361FB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5069" y="4079059"/>
            <a:ext cx="1909722" cy="1916465"/>
          </a:xfrm>
          <a:prstGeom prst="rect">
            <a:avLst/>
          </a:prstGeom>
        </p:spPr>
      </p:pic>
      <p:pic>
        <p:nvPicPr>
          <p:cNvPr id="7" name="Picture 6" descr="Rhino Readers - Phonics-led reading scheme collection of books">
            <a:extLst>
              <a:ext uri="{FF2B5EF4-FFF2-40B4-BE49-F238E27FC236}">
                <a16:creationId xmlns:a16="http://schemas.microsoft.com/office/drawing/2014/main" id="{5616A094-AC21-356E-2F8E-58E4B7196F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0378" y="4200440"/>
            <a:ext cx="2678464" cy="1795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81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/>
          </a:blip>
          <a:srcRect t="28820"/>
          <a:stretch/>
        </p:blipFill>
        <p:spPr>
          <a:xfrm>
            <a:off x="117600" y="92067"/>
            <a:ext cx="4757667" cy="850167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3633400" y="4468500"/>
            <a:ext cx="4925200" cy="7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endParaRPr sz="2400"/>
          </a:p>
        </p:txBody>
      </p:sp>
      <p:sp>
        <p:nvSpPr>
          <p:cNvPr id="56" name="Google Shape;56;p13"/>
          <p:cNvSpPr txBox="1"/>
          <p:nvPr/>
        </p:nvSpPr>
        <p:spPr>
          <a:xfrm>
            <a:off x="227500" y="1113700"/>
            <a:ext cx="4925200" cy="5507200"/>
          </a:xfrm>
          <a:prstGeom prst="rect">
            <a:avLst/>
          </a:prstGeom>
          <a:solidFill>
            <a:srgbClr val="C9DAF8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" sz="23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Doodle is a creative learning tool that covers the core areas of Maths and English.</a:t>
            </a:r>
            <a:endParaRPr sz="23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>
              <a:lnSpc>
                <a:spcPct val="115000"/>
              </a:lnSpc>
              <a:spcBef>
                <a:spcPts val="1467"/>
              </a:spcBef>
            </a:pPr>
            <a:r>
              <a:rPr lang="en" sz="23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is a personalised learning experience tailored to the needs of every child - improving their confidence and ability.</a:t>
            </a:r>
            <a:endParaRPr sz="23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>
              <a:lnSpc>
                <a:spcPct val="115000"/>
              </a:lnSpc>
              <a:spcBef>
                <a:spcPts val="1467"/>
              </a:spcBef>
              <a:spcAft>
                <a:spcPts val="1467"/>
              </a:spcAft>
              <a:buClr>
                <a:schemeClr val="dk1"/>
              </a:buClr>
              <a:buSzPts val="1100"/>
            </a:pPr>
            <a:r>
              <a:rPr lang="en" sz="2333" b="1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will be a homework program for your children to do independently 10 minutes daily.</a:t>
            </a:r>
            <a:r>
              <a:rPr lang="en" sz="23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23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 rotWithShape="1">
          <a:blip r:embed="rId4">
            <a:alphaModFix/>
          </a:blip>
          <a:srcRect l="33252" r="31148"/>
          <a:stretch/>
        </p:blipFill>
        <p:spPr>
          <a:xfrm>
            <a:off x="5728334" y="2882567"/>
            <a:ext cx="2830255" cy="344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 rotWithShape="1">
          <a:blip r:embed="rId5">
            <a:alphaModFix/>
          </a:blip>
          <a:srcRect l="24243" r="23474" b="8483"/>
          <a:stretch/>
        </p:blipFill>
        <p:spPr>
          <a:xfrm>
            <a:off x="5452034" y="92083"/>
            <a:ext cx="3556133" cy="2698933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/>
          <p:cNvPicPr preferRelativeResize="0"/>
          <p:nvPr/>
        </p:nvPicPr>
        <p:blipFill rotWithShape="1">
          <a:blip r:embed="rId6">
            <a:alphaModFix/>
          </a:blip>
          <a:srcRect l="24825" r="24353" b="22773"/>
          <a:stretch/>
        </p:blipFill>
        <p:spPr>
          <a:xfrm>
            <a:off x="8558599" y="1730016"/>
            <a:ext cx="3633397" cy="2617099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3"/>
          <p:cNvSpPr txBox="1"/>
          <p:nvPr/>
        </p:nvSpPr>
        <p:spPr>
          <a:xfrm>
            <a:off x="8558600" y="4841033"/>
            <a:ext cx="3251200" cy="1780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467"/>
              </a:spcAft>
            </a:pPr>
            <a:r>
              <a:rPr lang="en" sz="23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Logs in for your child will be in their reading records.</a:t>
            </a:r>
            <a:endParaRPr sz="23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1" name="Google Shape;61;p13"/>
          <p:cNvSpPr txBox="1"/>
          <p:nvPr/>
        </p:nvSpPr>
        <p:spPr>
          <a:xfrm>
            <a:off x="9228300" y="285967"/>
            <a:ext cx="2801600" cy="1187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19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Examples of Doodle</a:t>
            </a:r>
            <a:endParaRPr sz="19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algn="ctr">
              <a:lnSpc>
                <a:spcPct val="115000"/>
              </a:lnSpc>
              <a:spcBef>
                <a:spcPts val="1467"/>
              </a:spcBef>
              <a:spcAft>
                <a:spcPts val="1467"/>
              </a:spcAft>
            </a:pPr>
            <a:r>
              <a:rPr lang="en" sz="19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Assessments</a:t>
            </a:r>
            <a:endParaRPr sz="19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29598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Rhino Readers - Phonics-led reading scheme collection of books">
            <a:extLst>
              <a:ext uri="{FF2B5EF4-FFF2-40B4-BE49-F238E27FC236}">
                <a16:creationId xmlns:a16="http://schemas.microsoft.com/office/drawing/2014/main" id="{EE61BB92-4AAD-CCDE-B2C8-3997FDDE6B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32804" y="1348"/>
            <a:ext cx="3354074" cy="2045128"/>
          </a:xfrm>
          <a:prstGeom prst="rect">
            <a:avLst/>
          </a:prstGeom>
        </p:spPr>
      </p:pic>
      <p:pic>
        <p:nvPicPr>
          <p:cNvPr id="6" name="Picture 5" descr="Twinkl Rhino Readers Books – Apps on Google Play">
            <a:extLst>
              <a:ext uri="{FF2B5EF4-FFF2-40B4-BE49-F238E27FC236}">
                <a16:creationId xmlns:a16="http://schemas.microsoft.com/office/drawing/2014/main" id="{553777DB-9D34-F3DC-AB2E-2248F1B9CC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3901" y="343236"/>
            <a:ext cx="1909722" cy="191646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219E440-C280-4AFB-46D9-36B0164B8E61}"/>
              </a:ext>
            </a:extLst>
          </p:cNvPr>
          <p:cNvSpPr txBox="1"/>
          <p:nvPr/>
        </p:nvSpPr>
        <p:spPr>
          <a:xfrm>
            <a:off x="1113182" y="2557669"/>
            <a:ext cx="7063408" cy="15637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2F1CFA-D922-48A0-A4BE-FCC747B44E4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518"/>
          <a:stretch/>
        </p:blipFill>
        <p:spPr>
          <a:xfrm>
            <a:off x="768883" y="2146041"/>
            <a:ext cx="4229961" cy="288532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F2CC8E7-21CB-4712-8968-3D17980757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0851" y="2477023"/>
            <a:ext cx="5115339" cy="255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1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32048"/>
            <a:ext cx="9443392" cy="1020762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Family Learning courses provided by Hillingdon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31504" y="1052811"/>
            <a:ext cx="9433048" cy="50733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>
                <a:latin typeface="Comic Sans MS" panose="030F0702030302020204" pitchFamily="66" charset="0"/>
              </a:rPr>
              <a:t>Please look out for these in newsletters and text messages provided by the school. </a:t>
            </a:r>
          </a:p>
          <a:p>
            <a:pPr marL="0" indent="0">
              <a:buNone/>
            </a:pPr>
            <a:r>
              <a:rPr lang="en-US">
                <a:latin typeface="Comic Sans MS" panose="030F0702030302020204" pitchFamily="66" charset="0"/>
              </a:rPr>
              <a:t>These are extremely useful and support you in helping your children with their learning at home. In most cases they will take place online.</a:t>
            </a:r>
          </a:p>
          <a:p>
            <a:pPr marL="0" indent="0">
              <a:buNone/>
            </a:pPr>
            <a:r>
              <a:rPr lang="en-US" sz="2800" u="sng">
                <a:latin typeface="Comic Sans MS" panose="030F0702030302020204" pitchFamily="66" charset="0"/>
              </a:rPr>
              <a:t>Soft Start</a:t>
            </a:r>
          </a:p>
          <a:p>
            <a:pPr marL="0" indent="0">
              <a:buNone/>
            </a:pPr>
            <a:r>
              <a:rPr lang="en-US">
                <a:latin typeface="Comic Sans MS" panose="030F0702030302020204" pitchFamily="66" charset="0"/>
              </a:rPr>
              <a:t>On </a:t>
            </a:r>
            <a:r>
              <a:rPr lang="en-US" b="1">
                <a:latin typeface="Comic Sans MS" panose="030F0702030302020204" pitchFamily="66" charset="0"/>
              </a:rPr>
              <a:t>Mondays </a:t>
            </a:r>
            <a:r>
              <a:rPr lang="en-US" b="1" u="sng">
                <a:latin typeface="Comic Sans MS" panose="030F0702030302020204" pitchFamily="66" charset="0"/>
              </a:rPr>
              <a:t>and Wednesdays </a:t>
            </a:r>
            <a:r>
              <a:rPr lang="en-US">
                <a:latin typeface="Comic Sans MS" panose="030F0702030302020204" pitchFamily="66" charset="0"/>
              </a:rPr>
              <a:t>we will be inviting parents and </a:t>
            </a:r>
            <a:r>
              <a:rPr lang="en-US" err="1">
                <a:latin typeface="Comic Sans MS" panose="030F0702030302020204" pitchFamily="66" charset="0"/>
              </a:rPr>
              <a:t>carers</a:t>
            </a:r>
            <a:r>
              <a:rPr lang="en-US">
                <a:latin typeface="Comic Sans MS" panose="030F0702030302020204" pitchFamily="66" charset="0"/>
              </a:rPr>
              <a:t> into the classroom to spend some time reading, writing and doing number with their children. During this time I will be sharing important </a:t>
            </a:r>
            <a:r>
              <a:rPr lang="en-US" b="1" u="sng">
                <a:latin typeface="Comic Sans MS" panose="030F0702030302020204" pitchFamily="66" charset="0"/>
              </a:rPr>
              <a:t>learning strategies </a:t>
            </a:r>
            <a:r>
              <a:rPr lang="en-US">
                <a:latin typeface="Comic Sans MS" panose="030F0702030302020204" pitchFamily="66" charset="0"/>
              </a:rPr>
              <a:t>and </a:t>
            </a:r>
            <a:r>
              <a:rPr lang="en-US" b="1" u="sng">
                <a:latin typeface="Comic Sans MS" panose="030F0702030302020204" pitchFamily="66" charset="0"/>
              </a:rPr>
              <a:t>answering any questions </a:t>
            </a:r>
            <a:r>
              <a:rPr lang="en-US">
                <a:latin typeface="Comic Sans MS" panose="030F0702030302020204" pitchFamily="66" charset="0"/>
              </a:rPr>
              <a:t>you may have. </a:t>
            </a:r>
            <a:r>
              <a:rPr lang="en-US" i="1" u="sng">
                <a:latin typeface="Comic Sans MS" panose="030F0702030302020204" pitchFamily="66" charset="0"/>
              </a:rPr>
              <a:t>I will not be able to provide a report on your child’s progress</a:t>
            </a:r>
            <a:r>
              <a:rPr lang="en-US">
                <a:latin typeface="Comic Sans MS" panose="030F0702030302020204" pitchFamily="66" charset="0"/>
              </a:rPr>
              <a:t> at this time. </a:t>
            </a:r>
          </a:p>
          <a:p>
            <a:pPr marL="0" indent="0">
              <a:buNone/>
            </a:pPr>
            <a:r>
              <a:rPr lang="en-US">
                <a:latin typeface="Comic Sans MS" panose="030F0702030302020204" pitchFamily="66" charset="0"/>
              </a:rPr>
              <a:t>During this time, phones are </a:t>
            </a:r>
            <a:r>
              <a:rPr lang="en-US" b="1" u="sng">
                <a:latin typeface="Comic Sans MS" panose="030F0702030302020204" pitchFamily="66" charset="0"/>
              </a:rPr>
              <a:t>not allowed </a:t>
            </a:r>
            <a:r>
              <a:rPr lang="en-US">
                <a:latin typeface="Comic Sans MS" panose="030F0702030302020204" pitchFamily="66" charset="0"/>
              </a:rPr>
              <a:t>to be used in the classroom.</a:t>
            </a:r>
          </a:p>
          <a:p>
            <a:pPr marL="0" indent="0">
              <a:buNone/>
            </a:pPr>
            <a:endParaRPr lang="en-US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66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>
                <a:latin typeface="Comic Sans MS" panose="030F0702030302020204" pitchFamily="66" charset="0"/>
              </a:rPr>
            </a:br>
            <a:r>
              <a:rPr lang="en-US">
                <a:latin typeface="Comic Sans MS" panose="030F0702030302020204" pitchFamily="66" charset="0"/>
              </a:rPr>
              <a:t>General Data Protection Regulation  (GDPR)</a:t>
            </a:r>
            <a:br>
              <a:rPr lang="en-US">
                <a:latin typeface="Comic Sans MS" panose="030F0702030302020204" pitchFamily="66" charset="0"/>
              </a:rPr>
            </a:b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>
                <a:latin typeface="Comic Sans MS" panose="030F0702030302020204" pitchFamily="66" charset="0"/>
              </a:rPr>
              <a:t>Please use the systems of communication available to get in touch with us.</a:t>
            </a:r>
          </a:p>
          <a:p>
            <a:r>
              <a:rPr lang="en-US">
                <a:latin typeface="Comic Sans MS" panose="030F0702030302020204" pitchFamily="66" charset="0"/>
              </a:rPr>
              <a:t>Please DO NOT share personal emails, phone numbers or other private information belonging to other parents with anyone. </a:t>
            </a:r>
          </a:p>
          <a:p>
            <a:endParaRPr lang="en-US">
              <a:latin typeface="Comic Sans MS" panose="030F0702030302020204" pitchFamily="66" charset="0"/>
            </a:endParaRPr>
          </a:p>
          <a:p>
            <a:r>
              <a:rPr lang="en-US">
                <a:latin typeface="Comic Sans MS" panose="030F0702030302020204" pitchFamily="66" charset="0"/>
              </a:rPr>
              <a:t>Thank you for your support with this.</a:t>
            </a:r>
          </a:p>
        </p:txBody>
      </p:sp>
    </p:spTree>
    <p:extLst>
      <p:ext uri="{BB962C8B-B14F-4D97-AF65-F5344CB8AC3E}">
        <p14:creationId xmlns:p14="http://schemas.microsoft.com/office/powerpoint/2010/main" val="211977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219201"/>
            <a:ext cx="9083352" cy="49069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eaLnBrk="1" hangingPunct="1">
              <a:lnSpc>
                <a:spcPct val="120000"/>
              </a:lnSpc>
              <a:buNone/>
            </a:pPr>
            <a:endParaRPr lang="en-GB" altLang="en-US" sz="2400" dirty="0">
              <a:latin typeface="Comic Sans MS" panose="030F0702030302020204" pitchFamily="66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altLang="en-US" sz="24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Coming up: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altLang="en-US" sz="2400" b="1" u="sng" dirty="0">
                <a:solidFill>
                  <a:srgbClr val="FF0000"/>
                </a:solidFill>
                <a:latin typeface="Comic Sans MS"/>
              </a:rPr>
              <a:t>Reception Curriculum meeting (To be confirmed)</a:t>
            </a:r>
            <a:endParaRPr lang="en-GB" altLang="en-US" sz="2400" dirty="0">
              <a:latin typeface="Comic Sans MS" panose="030F0702030302020204" pitchFamily="66" charset="0"/>
            </a:endParaRPr>
          </a:p>
          <a:p>
            <a:pPr marL="0" indent="0" eaLnBrk="1" hangingPunct="1">
              <a:lnSpc>
                <a:spcPct val="120000"/>
              </a:lnSpc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Thank you for listening.</a:t>
            </a:r>
            <a:endParaRPr lang="en-GB" altLang="en-US" sz="2400" b="1" u="sng" dirty="0">
              <a:latin typeface="Comic Sans MS" panose="030F0702030302020204" pitchFamily="66" charset="0"/>
            </a:endParaRPr>
          </a:p>
          <a:p>
            <a:pPr marL="0" indent="0" eaLnBrk="1" hangingPunct="1">
              <a:lnSpc>
                <a:spcPct val="120000"/>
              </a:lnSpc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Are there any questions?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00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hildren Friends 16x9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hoolyard kids education presentation, album (widescreen).potx" id="{B61009BD-7448-452D-9EB3-A92629EDAAF7}" vid="{D5A61431-CA5A-45CA-9A81-30AAFC8F1B2C}"/>
    </a:ext>
  </a:extLst>
</a:theme>
</file>

<file path=ppt/theme/theme2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840930f-8fb4-4274-9220-a3cf7220bb84">
      <Terms xmlns="http://schemas.microsoft.com/office/infopath/2007/PartnerControls"/>
    </lcf76f155ced4ddcb4097134ff3c332f>
    <TaxCatchAll xmlns="8ee1c9b8-d17d-4d79-9408-339ed503b7ef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D68335EEF76C94D89DCF34D53C0CC1F" ma:contentTypeVersion="17" ma:contentTypeDescription="Create a new document." ma:contentTypeScope="" ma:versionID="bccfca7c2c2c3b0a4c70620c9f03a5fe">
  <xsd:schema xmlns:xsd="http://www.w3.org/2001/XMLSchema" xmlns:xs="http://www.w3.org/2001/XMLSchema" xmlns:p="http://schemas.microsoft.com/office/2006/metadata/properties" xmlns:ns2="3840930f-8fb4-4274-9220-a3cf7220bb84" xmlns:ns3="8ee1c9b8-d17d-4d79-9408-339ed503b7ef" targetNamespace="http://schemas.microsoft.com/office/2006/metadata/properties" ma:root="true" ma:fieldsID="a977c5ff63d45e8bf469f9c6fce6eac6" ns2:_="" ns3:_="">
    <xsd:import namespace="3840930f-8fb4-4274-9220-a3cf7220bb84"/>
    <xsd:import namespace="8ee1c9b8-d17d-4d79-9408-339ed503b7e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40930f-8fb4-4274-9220-a3cf7220bb8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39008eb0-66be-4a47-9636-f9e2601727a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1c9b8-d17d-4d79-9408-339ed503b7ef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98a06273-ab6d-4571-b5a2-fcf1ae67a29b}" ma:internalName="TaxCatchAll" ma:showField="CatchAllData" ma:web="8ee1c9b8-d17d-4d79-9408-339ed503b7e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DA15C6C-6BB6-4DB6-B7D6-7F14EAB2CC5C}">
  <ds:schemaRefs>
    <ds:schemaRef ds:uri="http://purl.org/dc/terms/"/>
    <ds:schemaRef ds:uri="http://schemas.microsoft.com/office/infopath/2007/PartnerControls"/>
    <ds:schemaRef ds:uri="8ee1c9b8-d17d-4d79-9408-339ed503b7ef"/>
    <ds:schemaRef ds:uri="http://www.w3.org/XML/1998/namespace"/>
    <ds:schemaRef ds:uri="http://purl.org/dc/dcmitype/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3840930f-8fb4-4274-9220-a3cf7220bb84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7D819AA-693A-4788-8F4E-44E8E1FDC459}">
  <ds:schemaRefs>
    <ds:schemaRef ds:uri="3840930f-8fb4-4274-9220-a3cf7220bb84"/>
    <ds:schemaRef ds:uri="8ee1c9b8-d17d-4d79-9408-339ed503b7e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9EDF6667-B669-49A4-BBE6-2132BA71C0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Schoolyard kids education presentation, album (widescreen)</Template>
  <TotalTime>29</TotalTime>
  <Words>978</Words>
  <Application>Microsoft Office PowerPoint</Application>
  <PresentationFormat>Widescreen</PresentationFormat>
  <Paragraphs>99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Comic Sans MS</vt:lpstr>
      <vt:lpstr>Times New Roman</vt:lpstr>
      <vt:lpstr>Children Friends 16x9</vt:lpstr>
      <vt:lpstr>Meet the Teacher  Roo class</vt:lpstr>
      <vt:lpstr>School Uniform</vt:lpstr>
      <vt:lpstr>Times</vt:lpstr>
      <vt:lpstr>School Dinners</vt:lpstr>
      <vt:lpstr>PowerPoint Presentation</vt:lpstr>
      <vt:lpstr>Forest School</vt:lpstr>
      <vt:lpstr>General</vt:lpstr>
      <vt:lpstr>Admin.</vt:lpstr>
      <vt:lpstr>Final Important Points / Reminders</vt:lpstr>
      <vt:lpstr>PowerPoint Presentation</vt:lpstr>
      <vt:lpstr>PowerPoint Presentation</vt:lpstr>
      <vt:lpstr>PowerPoint Presentation</vt:lpstr>
      <vt:lpstr>Family Learning courses provided by Hillingdon</vt:lpstr>
      <vt:lpstr> General Data Protection Regulation  (GDPR)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smalik79.312</dc:creator>
  <cp:keywords/>
  <cp:lastModifiedBy>Hannah Leech</cp:lastModifiedBy>
  <cp:revision>21</cp:revision>
  <cp:lastPrinted>2021-09-02T13:04:20Z</cp:lastPrinted>
  <dcterms:created xsi:type="dcterms:W3CDTF">2020-09-09T13:34:43Z</dcterms:created>
  <dcterms:modified xsi:type="dcterms:W3CDTF">2026-09-10T13:15:22Z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TC038961019991</vt:lpwstr>
  </property>
  <property fmtid="{D5CDD505-2E9C-101B-9397-08002B2CF9AE}" pid="3" name="ContentTypeId">
    <vt:lpwstr>0x010100CD68335EEF76C94D89DCF34D53C0CC1F</vt:lpwstr>
  </property>
  <property fmtid="{D5CDD505-2E9C-101B-9397-08002B2CF9AE}" pid="4" name="Order">
    <vt:r8>25277000</vt:r8>
  </property>
  <property fmtid="{D5CDD505-2E9C-101B-9397-08002B2CF9AE}" pid="5" name="MediaServiceImageTags">
    <vt:lpwstr/>
  </property>
</Properties>
</file>