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9"/>
  </p:notesMasterIdLst>
  <p:sldIdLst>
    <p:sldId id="256" r:id="rId5"/>
    <p:sldId id="258" r:id="rId6"/>
    <p:sldId id="259" r:id="rId7"/>
    <p:sldId id="299" r:id="rId8"/>
    <p:sldId id="300" r:id="rId9"/>
    <p:sldId id="305" r:id="rId10"/>
    <p:sldId id="301" r:id="rId11"/>
    <p:sldId id="306" r:id="rId12"/>
    <p:sldId id="307" r:id="rId13"/>
    <p:sldId id="308" r:id="rId14"/>
    <p:sldId id="309" r:id="rId15"/>
    <p:sldId id="260" r:id="rId16"/>
    <p:sldId id="261" r:id="rId17"/>
    <p:sldId id="268" r:id="rId18"/>
    <p:sldId id="270" r:id="rId19"/>
    <p:sldId id="271" r:id="rId20"/>
    <p:sldId id="277" r:id="rId21"/>
    <p:sldId id="278" r:id="rId22"/>
    <p:sldId id="281" r:id="rId23"/>
    <p:sldId id="286" r:id="rId24"/>
    <p:sldId id="287" r:id="rId25"/>
    <p:sldId id="288" r:id="rId26"/>
    <p:sldId id="289" r:id="rId27"/>
    <p:sldId id="290" r:id="rId28"/>
    <p:sldId id="291" r:id="rId29"/>
    <p:sldId id="292" r:id="rId30"/>
    <p:sldId id="293" r:id="rId31"/>
    <p:sldId id="294" r:id="rId32"/>
    <p:sldId id="284" r:id="rId33"/>
    <p:sldId id="295" r:id="rId34"/>
    <p:sldId id="296" r:id="rId35"/>
    <p:sldId id="282" r:id="rId36"/>
    <p:sldId id="297" r:id="rId37"/>
    <p:sldId id="285" r:id="rId38"/>
    <p:sldId id="262" r:id="rId39"/>
    <p:sldId id="263" r:id="rId40"/>
    <p:sldId id="264" r:id="rId41"/>
    <p:sldId id="272" r:id="rId42"/>
    <p:sldId id="273" r:id="rId43"/>
    <p:sldId id="274" r:id="rId44"/>
    <p:sldId id="275" r:id="rId45"/>
    <p:sldId id="276" r:id="rId46"/>
    <p:sldId id="266" r:id="rId47"/>
    <p:sldId id="267" r:id="rId4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029A17-8C4E-F161-9E20-4AED43EB3DA6}" v="172" dt="2026-09-03T12:30:30.9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153"/>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inub Hussain" userId="S::zhussain61.312@yeadinginfants.school::4dc90ce9-c3a6-4623-be99-0d76685b45c2" providerId="AD" clId="Web-{47029A17-8C4E-F161-9E20-4AED43EB3DA6}"/>
    <pc:docChg chg="modSld">
      <pc:chgData name="Zainub Hussain" userId="S::zhussain61.312@yeadinginfants.school::4dc90ce9-c3a6-4623-be99-0d76685b45c2" providerId="AD" clId="Web-{47029A17-8C4E-F161-9E20-4AED43EB3DA6}" dt="2026-09-03T12:30:30.912" v="88" actId="20577"/>
      <pc:docMkLst>
        <pc:docMk/>
      </pc:docMkLst>
      <pc:sldChg chg="modSp">
        <pc:chgData name="Zainub Hussain" userId="S::zhussain61.312@yeadinginfants.school::4dc90ce9-c3a6-4623-be99-0d76685b45c2" providerId="AD" clId="Web-{47029A17-8C4E-F161-9E20-4AED43EB3DA6}" dt="2026-09-03T12:30:30.912" v="88" actId="20577"/>
        <pc:sldMkLst>
          <pc:docMk/>
          <pc:sldMk cId="450376696" sldId="256"/>
        </pc:sldMkLst>
        <pc:spChg chg="mod">
          <ac:chgData name="Zainub Hussain" userId="S::zhussain61.312@yeadinginfants.school::4dc90ce9-c3a6-4623-be99-0d76685b45c2" providerId="AD" clId="Web-{47029A17-8C4E-F161-9E20-4AED43EB3DA6}" dt="2026-09-03T12:30:30.912" v="88" actId="20577"/>
          <ac:spMkLst>
            <pc:docMk/>
            <pc:sldMk cId="450376696" sldId="256"/>
            <ac:spMk id="6" creationId="{B0FDBCC5-A091-530D-C96E-0BFE5F6AFCC1}"/>
          </ac:spMkLst>
        </pc:spChg>
      </pc:sldChg>
      <pc:sldChg chg="modSp">
        <pc:chgData name="Zainub Hussain" userId="S::zhussain61.312@yeadinginfants.school::4dc90ce9-c3a6-4623-be99-0d76685b45c2" providerId="AD" clId="Web-{47029A17-8C4E-F161-9E20-4AED43EB3DA6}" dt="2026-09-03T12:23:33.630" v="24" actId="20577"/>
        <pc:sldMkLst>
          <pc:docMk/>
          <pc:sldMk cId="3026974910" sldId="260"/>
        </pc:sldMkLst>
        <pc:spChg chg="mod">
          <ac:chgData name="Zainub Hussain" userId="S::zhussain61.312@yeadinginfants.school::4dc90ce9-c3a6-4623-be99-0d76685b45c2" providerId="AD" clId="Web-{47029A17-8C4E-F161-9E20-4AED43EB3DA6}" dt="2026-09-03T12:23:33.630" v="24" actId="20577"/>
          <ac:spMkLst>
            <pc:docMk/>
            <pc:sldMk cId="3026974910" sldId="260"/>
            <ac:spMk id="8" creationId="{0FC95E23-F81E-324F-91F0-47437D60544D}"/>
          </ac:spMkLst>
        </pc:spChg>
      </pc:sldChg>
      <pc:sldChg chg="modSp">
        <pc:chgData name="Zainub Hussain" userId="S::zhussain61.312@yeadinginfants.school::4dc90ce9-c3a6-4623-be99-0d76685b45c2" providerId="AD" clId="Web-{47029A17-8C4E-F161-9E20-4AED43EB3DA6}" dt="2026-09-03T12:24:15.696" v="29" actId="20577"/>
        <pc:sldMkLst>
          <pc:docMk/>
          <pc:sldMk cId="4237315981" sldId="262"/>
        </pc:sldMkLst>
        <pc:spChg chg="mod">
          <ac:chgData name="Zainub Hussain" userId="S::zhussain61.312@yeadinginfants.school::4dc90ce9-c3a6-4623-be99-0d76685b45c2" providerId="AD" clId="Web-{47029A17-8C4E-F161-9E20-4AED43EB3DA6}" dt="2026-09-03T12:24:15.696" v="29" actId="20577"/>
          <ac:spMkLst>
            <pc:docMk/>
            <pc:sldMk cId="4237315981" sldId="262"/>
            <ac:spMk id="5" creationId="{CA427D61-55EF-9B8C-AC9F-2AC44F4C249E}"/>
          </ac:spMkLst>
        </pc:spChg>
      </pc:sldChg>
      <pc:sldChg chg="modSp">
        <pc:chgData name="Zainub Hussain" userId="S::zhussain61.312@yeadinginfants.school::4dc90ce9-c3a6-4623-be99-0d76685b45c2" providerId="AD" clId="Web-{47029A17-8C4E-F161-9E20-4AED43EB3DA6}" dt="2026-09-03T12:24:57.699" v="34" actId="20577"/>
        <pc:sldMkLst>
          <pc:docMk/>
          <pc:sldMk cId="4045161470" sldId="263"/>
        </pc:sldMkLst>
        <pc:spChg chg="mod">
          <ac:chgData name="Zainub Hussain" userId="S::zhussain61.312@yeadinginfants.school::4dc90ce9-c3a6-4623-be99-0d76685b45c2" providerId="AD" clId="Web-{47029A17-8C4E-F161-9E20-4AED43EB3DA6}" dt="2026-09-03T12:24:57.699" v="34" actId="20577"/>
          <ac:spMkLst>
            <pc:docMk/>
            <pc:sldMk cId="4045161470" sldId="263"/>
            <ac:spMk id="5" creationId="{CA427D61-55EF-9B8C-AC9F-2AC44F4C249E}"/>
          </ac:spMkLst>
        </pc:spChg>
      </pc:sldChg>
      <pc:sldChg chg="modSp">
        <pc:chgData name="Zainub Hussain" userId="S::zhussain61.312@yeadinginfants.school::4dc90ce9-c3a6-4623-be99-0d76685b45c2" providerId="AD" clId="Web-{47029A17-8C4E-F161-9E20-4AED43EB3DA6}" dt="2026-09-03T12:25:29.827" v="41" actId="20577"/>
        <pc:sldMkLst>
          <pc:docMk/>
          <pc:sldMk cId="3607716201" sldId="264"/>
        </pc:sldMkLst>
        <pc:spChg chg="mod">
          <ac:chgData name="Zainub Hussain" userId="S::zhussain61.312@yeadinginfants.school::4dc90ce9-c3a6-4623-be99-0d76685b45c2" providerId="AD" clId="Web-{47029A17-8C4E-F161-9E20-4AED43EB3DA6}" dt="2026-09-03T12:25:29.827" v="41" actId="20577"/>
          <ac:spMkLst>
            <pc:docMk/>
            <pc:sldMk cId="3607716201" sldId="264"/>
            <ac:spMk id="5" creationId="{CA427D61-55EF-9B8C-AC9F-2AC44F4C249E}"/>
          </ac:spMkLst>
        </pc:spChg>
      </pc:sldChg>
      <pc:sldChg chg="modSp">
        <pc:chgData name="Zainub Hussain" userId="S::zhussain61.312@yeadinginfants.school::4dc90ce9-c3a6-4623-be99-0d76685b45c2" providerId="AD" clId="Web-{47029A17-8C4E-F161-9E20-4AED43EB3DA6}" dt="2026-09-03T12:29:20.986" v="68" actId="20577"/>
        <pc:sldMkLst>
          <pc:docMk/>
          <pc:sldMk cId="704790283" sldId="267"/>
        </pc:sldMkLst>
        <pc:spChg chg="mod">
          <ac:chgData name="Zainub Hussain" userId="S::zhussain61.312@yeadinginfants.school::4dc90ce9-c3a6-4623-be99-0d76685b45c2" providerId="AD" clId="Web-{47029A17-8C4E-F161-9E20-4AED43EB3DA6}" dt="2026-09-03T12:29:20.986" v="68" actId="20577"/>
          <ac:spMkLst>
            <pc:docMk/>
            <pc:sldMk cId="704790283" sldId="267"/>
            <ac:spMk id="5" creationId="{7FD2D7E6-6771-86D4-5B3D-92FCA50C3548}"/>
          </ac:spMkLst>
        </pc:spChg>
      </pc:sldChg>
      <pc:sldChg chg="modSp">
        <pc:chgData name="Zainub Hussain" userId="S::zhussain61.312@yeadinginfants.school::4dc90ce9-c3a6-4623-be99-0d76685b45c2" providerId="AD" clId="Web-{47029A17-8C4E-F161-9E20-4AED43EB3DA6}" dt="2026-09-03T12:26:02.814" v="61" actId="20577"/>
        <pc:sldMkLst>
          <pc:docMk/>
          <pc:sldMk cId="1479704481" sldId="273"/>
        </pc:sldMkLst>
        <pc:spChg chg="mod">
          <ac:chgData name="Zainub Hussain" userId="S::zhussain61.312@yeadinginfants.school::4dc90ce9-c3a6-4623-be99-0d76685b45c2" providerId="AD" clId="Web-{47029A17-8C4E-F161-9E20-4AED43EB3DA6}" dt="2026-09-03T12:26:02.814" v="61" actId="20577"/>
          <ac:spMkLst>
            <pc:docMk/>
            <pc:sldMk cId="1479704481" sldId="273"/>
            <ac:spMk id="5" creationId="{CA427D61-55EF-9B8C-AC9F-2AC44F4C249E}"/>
          </ac:spMkLst>
        </pc:spChg>
      </pc:sldChg>
      <pc:sldChg chg="modSp">
        <pc:chgData name="Zainub Hussain" userId="S::zhussain61.312@yeadinginfants.school::4dc90ce9-c3a6-4623-be99-0d76685b45c2" providerId="AD" clId="Web-{47029A17-8C4E-F161-9E20-4AED43EB3DA6}" dt="2026-09-03T12:23:05.724" v="9" actId="20577"/>
        <pc:sldMkLst>
          <pc:docMk/>
          <pc:sldMk cId="2602246923" sldId="309"/>
        </pc:sldMkLst>
        <pc:spChg chg="mod">
          <ac:chgData name="Zainub Hussain" userId="S::zhussain61.312@yeadinginfants.school::4dc90ce9-c3a6-4623-be99-0d76685b45c2" providerId="AD" clId="Web-{47029A17-8C4E-F161-9E20-4AED43EB3DA6}" dt="2026-09-03T12:23:05.724" v="9" actId="20577"/>
          <ac:spMkLst>
            <pc:docMk/>
            <pc:sldMk cId="2602246923" sldId="309"/>
            <ac:spMk id="5" creationId="{FC163D03-0474-4A43-A81C-E7FC3027F22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A5E4D21-54A0-4AEB-A0AF-7D7938A00556}" type="datetimeFigureOut">
              <a:rPr lang="en-GB" smtClean="0"/>
              <a:t>03/09/2026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CA15F40-7BEC-4769-97AD-6354476B3E20}" type="slidenum">
              <a:rPr lang="en-GB" smtClean="0"/>
              <a:t>‹#›</a:t>
            </a:fld>
            <a:endParaRPr lang="en-GB"/>
          </a:p>
        </p:txBody>
      </p:sp>
    </p:spTree>
    <p:extLst>
      <p:ext uri="{BB962C8B-B14F-4D97-AF65-F5344CB8AC3E}">
        <p14:creationId xmlns:p14="http://schemas.microsoft.com/office/powerpoint/2010/main" val="839542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3119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General Guidance about parent workshops </a:t>
            </a:r>
            <a:endParaRPr lang="en-GB" dirty="0"/>
          </a:p>
          <a:p>
            <a:pPr marL="171450" indent="-171450">
              <a:buFont typeface="Arial" panose="020B0604020202020204" pitchFamily="34" charset="0"/>
              <a:buChar char="•"/>
            </a:pPr>
            <a:r>
              <a:rPr lang="en-GB" dirty="0"/>
              <a:t>This workshop (if delivering in full) is designed to be completed in 50 minutes – 1 hour. </a:t>
            </a:r>
          </a:p>
          <a:p>
            <a:pPr marL="171450" indent="-171450">
              <a:buFont typeface="Arial" panose="020B0604020202020204" pitchFamily="34" charset="0"/>
              <a:buChar char="•"/>
            </a:pPr>
            <a:r>
              <a:rPr lang="en-GB" dirty="0"/>
              <a:t>This workshop </a:t>
            </a:r>
            <a:r>
              <a:rPr lang="en-GB" b="1" dirty="0"/>
              <a:t>can be adapted and shortened to suit the priorities of your school. </a:t>
            </a:r>
            <a:r>
              <a:rPr lang="en-GB" dirty="0"/>
              <a:t>Select the parts that are purposeful for you. </a:t>
            </a:r>
            <a:endParaRPr lang="en-GB" dirty="0">
              <a:cs typeface="Calibri"/>
            </a:endParaRPr>
          </a:p>
          <a:p>
            <a:pPr marL="171450" indent="-171450">
              <a:buFont typeface="Arial" panose="020B0604020202020204" pitchFamily="34" charset="0"/>
              <a:buChar char="•"/>
            </a:pPr>
            <a:r>
              <a:rPr lang="en-GB" dirty="0"/>
              <a:t>See our parent workshop guidance for an overview of the structure to support you in adapting. </a:t>
            </a:r>
          </a:p>
          <a:p>
            <a:pPr marL="171450" indent="-171450">
              <a:buFont typeface="Arial" panose="020B0604020202020204" pitchFamily="34" charset="0"/>
              <a:buChar char="•"/>
            </a:pPr>
            <a:r>
              <a:rPr lang="en-GB" dirty="0"/>
              <a:t>Additionally you may wish to add in information specific to your school e.g. photos, videos, calculation policy. </a:t>
            </a:r>
          </a:p>
          <a:p>
            <a:pPr marL="171450" indent="-171450">
              <a:buFont typeface="Arial" panose="020B0604020202020204" pitchFamily="34" charset="0"/>
              <a:buChar char="•"/>
            </a:pPr>
            <a:r>
              <a:rPr lang="en-GB" dirty="0"/>
              <a:t>Have on the tables the termly parent packs - these are to be taken home after the workshop and contain the Big Picture, vocabulary, key representations and games discussed in the workshop. This can also be sent out to parents who were not able to attend the workshop. </a:t>
            </a:r>
            <a:endParaRPr lang="en-GB" dirty="0">
              <a:cs typeface="Calibri"/>
            </a:endParaRPr>
          </a:p>
        </p:txBody>
      </p:sp>
      <p:sp>
        <p:nvSpPr>
          <p:cNvPr id="4" name="Slide Number Placeholder 3"/>
          <p:cNvSpPr>
            <a:spLocks noGrp="1"/>
          </p:cNvSpPr>
          <p:nvPr>
            <p:ph type="sldNum" sz="quarter" idx="5"/>
          </p:nvPr>
        </p:nvSpPr>
        <p:spPr/>
        <p:txBody>
          <a:bodyPr/>
          <a:lstStyle/>
          <a:p>
            <a:fld id="{493D0FEC-1AEC-4A3B-BF6C-F44763AA426E}" type="slidenum">
              <a:rPr lang="en-GB" smtClean="0"/>
              <a:t>18</a:t>
            </a:fld>
            <a:endParaRPr lang="en-GB"/>
          </a:p>
        </p:txBody>
      </p:sp>
    </p:spTree>
    <p:extLst>
      <p:ext uri="{BB962C8B-B14F-4D97-AF65-F5344CB8AC3E}">
        <p14:creationId xmlns:p14="http://schemas.microsoft.com/office/powerpoint/2010/main" val="2875812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10 – 15  minutes for introduction slides 1 – 6. Depending on how familiar parents are from previous workshops in Reception, you may just want to quickly recap on the Dimensions of Depth or go into more detail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give an overview of Mathematics Mastery.</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b="0" dirty="0"/>
              <a:t>Explain</a:t>
            </a:r>
            <a:r>
              <a:rPr lang="en-GB" b="0" baseline="0" dirty="0"/>
              <a:t> that the school</a:t>
            </a:r>
            <a:r>
              <a:rPr lang="en-GB" dirty="0"/>
              <a:t> follows a mastery curriculum. Mastery reflects the needs of the 2014 curriculum (click)  with a greater focus on talk and reasoning (click) with problem solving at its heart. (click) The programme is based on research and evidence from across the world (click) and the curriculum is designed so that all pupils can succeed (click) regardless of background and ability, with greater focus on exploring a problem in depth rather than moving onto something new, for example pupils will fully explore numbers within 20 before moving onto larger numbers.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19</a:t>
            </a:fld>
            <a:endParaRPr lang="en-GB"/>
          </a:p>
        </p:txBody>
      </p:sp>
    </p:spTree>
    <p:extLst>
      <p:ext uri="{BB962C8B-B14F-4D97-AF65-F5344CB8AC3E}">
        <p14:creationId xmlns:p14="http://schemas.microsoft.com/office/powerpoint/2010/main" val="128911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Time: </a:t>
            </a:r>
            <a:r>
              <a:rPr lang="en-GB" dirty="0"/>
              <a:t>10 – 15  minutes for introduction slides 1 – 6. Depending on how familiar parents are from previous workshops, you may just want to quickly recap on the </a:t>
            </a:r>
            <a:r>
              <a:rPr lang="en-GB" dirty="0" err="1"/>
              <a:t>DofD</a:t>
            </a:r>
            <a:r>
              <a:rPr lang="en-GB" dirty="0"/>
              <a:t> or go into more detail.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explain what we mean by depth.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b="0" dirty="0"/>
              <a:t>Link to the previous slide,</a:t>
            </a:r>
            <a:r>
              <a:rPr lang="en-GB" b="0" baseline="0" dirty="0"/>
              <a:t> where it was noted that mastery </a:t>
            </a:r>
            <a:r>
              <a:rPr lang="en-GB" b="0" dirty="0"/>
              <a:t>is about having a deep understanding rather than moving on to something new, for example fully understanding numbers 1 – 20 before moving on to larger numbers. But what do we mean by depth? (click)</a:t>
            </a:r>
          </a:p>
          <a:p>
            <a:r>
              <a:rPr lang="en-GB" dirty="0"/>
              <a:t>Explain</a:t>
            </a:r>
            <a:r>
              <a:rPr lang="en-GB" baseline="0" dirty="0"/>
              <a:t> that the M</a:t>
            </a:r>
            <a:r>
              <a:rPr lang="en-GB" dirty="0"/>
              <a:t>athematics Mastery programme is based on three key principles (the dimensions of depth): conceptual understanding, language and communication and mathematical thinking.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20</a:t>
            </a:fld>
            <a:endParaRPr lang="en-GB"/>
          </a:p>
        </p:txBody>
      </p:sp>
    </p:spTree>
    <p:extLst>
      <p:ext uri="{BB962C8B-B14F-4D97-AF65-F5344CB8AC3E}">
        <p14:creationId xmlns:p14="http://schemas.microsoft.com/office/powerpoint/2010/main" val="1406783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Time: </a:t>
            </a:r>
            <a:r>
              <a:rPr lang="en-GB" dirty="0"/>
              <a:t>10 – 15  minutes for introduction slides 1 – 6. Depending on how familiar parents are from previous workshops in Reception, you may just want to quickly recap on the </a:t>
            </a:r>
            <a:r>
              <a:rPr lang="en-GB" dirty="0" err="1"/>
              <a:t>DofD</a:t>
            </a:r>
            <a:r>
              <a:rPr lang="en-GB" dirty="0"/>
              <a:t> or go into more detail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Purpose: </a:t>
            </a:r>
            <a:r>
              <a:rPr lang="en-GB" b="0" dirty="0"/>
              <a:t>To explain how to develop conceptual understanding.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Facilitation: </a:t>
            </a:r>
            <a:r>
              <a:rPr lang="en-GB" dirty="0"/>
              <a:t>Have manipulatives out to show concrete examples of the number 32.</a:t>
            </a:r>
          </a:p>
          <a:p>
            <a:pPr>
              <a:defRPr/>
            </a:pPr>
            <a:r>
              <a:rPr lang="en-GB" dirty="0"/>
              <a:t>Explain in</a:t>
            </a:r>
            <a:r>
              <a:rPr lang="en-GB" baseline="0" dirty="0"/>
              <a:t> the following way: </a:t>
            </a:r>
            <a:r>
              <a:rPr lang="en-GB" dirty="0"/>
              <a:t>When a child first hears or see the number 32, they have little understanding of what it means: it’s only by seeing other representations that they build connections and develop understanding. (Animate slide)</a:t>
            </a:r>
            <a:endParaRPr lang="en-GB" dirty="0">
              <a:cs typeface="Calibri"/>
            </a:endParaRPr>
          </a:p>
          <a:p>
            <a:r>
              <a:rPr lang="en-GB" dirty="0"/>
              <a:t>Each representation build pupils' understanding of </a:t>
            </a:r>
            <a:r>
              <a:rPr lang="en-GB" b="1" dirty="0"/>
              <a:t>a different aspect </a:t>
            </a:r>
            <a:r>
              <a:rPr lang="en-GB" dirty="0"/>
              <a:t>of that number. </a:t>
            </a:r>
            <a:r>
              <a:rPr lang="en-GB" baseline="0" dirty="0"/>
              <a:t> </a:t>
            </a:r>
            <a:r>
              <a:rPr lang="en-GB" dirty="0"/>
              <a:t>For example: some of these representations place emphasis on place value (point out base ten/Dienes). Some of these help pupils to understand the order of numbers (number line). Some of these help pupils to see combinations to make 32 (part whole). </a:t>
            </a:r>
          </a:p>
          <a:p>
            <a:endParaRPr lang="en-GB" dirty="0"/>
          </a:p>
          <a:p>
            <a:r>
              <a:rPr lang="en-GB" dirty="0"/>
              <a:t>It’s important pupils see maths in different ways, make connections between these ways and deepen their understanding. Remember, just because a child knows how to say and count to 32 doesn’t mean that they know where it might lie on a number line, how far away it is from 40 or how to separate it into three tens and two ones etc. </a:t>
            </a:r>
            <a:endParaRPr lang="en-GB" dirty="0">
              <a:cs typeface="Calibri"/>
            </a:endParaRPr>
          </a:p>
          <a:p>
            <a:pPr marL="0" indent="0">
              <a:buFont typeface="Arial" panose="020B0604020202020204" pitchFamily="34" charset="0"/>
              <a:buNone/>
            </a:pPr>
            <a:r>
              <a:rPr lang="en-GB" dirty="0"/>
              <a:t>Explain that at home parents can use everyday items such as buttons, coins, money. For place value, straws bundled into tens with an elastic band make a good representation. </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21</a:t>
            </a:fld>
            <a:endParaRPr lang="en-GB"/>
          </a:p>
        </p:txBody>
      </p:sp>
    </p:spTree>
    <p:extLst>
      <p:ext uri="{BB962C8B-B14F-4D97-AF65-F5344CB8AC3E}">
        <p14:creationId xmlns:p14="http://schemas.microsoft.com/office/powerpoint/2010/main" val="1053238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Time: </a:t>
            </a:r>
            <a:r>
              <a:rPr lang="en-GB" dirty="0"/>
              <a:t>10 – 15  minutes for introduction slides 1 – 6. Depending on how familiar parents are from previous workshops in Reception, you may just want to quickly recap on the </a:t>
            </a:r>
            <a:r>
              <a:rPr lang="en-GB" dirty="0" err="1"/>
              <a:t>DofD</a:t>
            </a:r>
            <a:r>
              <a:rPr lang="en-GB" dirty="0"/>
              <a:t> or go into more detail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explain how to develop language and communication in maths. </a:t>
            </a:r>
            <a:endParaRPr lang="en-GB" dirty="0"/>
          </a:p>
          <a:p>
            <a:pPr>
              <a:defRPr/>
            </a:pPr>
            <a:r>
              <a:rPr lang="en-GB" b="1" dirty="0"/>
              <a:t>Facilitation: </a:t>
            </a:r>
            <a:r>
              <a:rPr lang="en-GB" b="0" dirty="0"/>
              <a:t>Emphasise</a:t>
            </a:r>
            <a:r>
              <a:rPr lang="en-GB" b="0" baseline="0" dirty="0"/>
              <a:t> that the programme and your school place</a:t>
            </a:r>
            <a:r>
              <a:rPr lang="en-GB" dirty="0"/>
              <a:t> an emphasis on pupils using precise mathematical vocabulary. Each lesson has key words,</a:t>
            </a:r>
            <a:r>
              <a:rPr lang="en-GB" baseline="0" dirty="0"/>
              <a:t> </a:t>
            </a:r>
            <a:r>
              <a:rPr lang="en-GB" dirty="0"/>
              <a:t>called star words, and there will be some of this term’s star words included in</a:t>
            </a:r>
            <a:r>
              <a:rPr lang="en-GB" baseline="0" dirty="0"/>
              <a:t> the parent</a:t>
            </a:r>
            <a:r>
              <a:rPr lang="en-GB" dirty="0"/>
              <a:t> pack to take home.</a:t>
            </a:r>
            <a:endParaRPr lang="en-GB" dirty="0">
              <a:cs typeface="Calibri"/>
            </a:endParaRPr>
          </a:p>
          <a:p>
            <a:pPr>
              <a:defRPr/>
            </a:pPr>
            <a:endParaRPr lang="en-GB" dirty="0">
              <a:cs typeface="Calibri"/>
            </a:endParaRPr>
          </a:p>
          <a:p>
            <a:pPr>
              <a:defRPr/>
            </a:pPr>
            <a:r>
              <a:rPr lang="en-GB" dirty="0">
                <a:cs typeface="Calibri"/>
              </a:rPr>
              <a:t>Share</a:t>
            </a:r>
            <a:r>
              <a:rPr lang="en-GB" baseline="0" dirty="0">
                <a:cs typeface="Calibri"/>
              </a:rPr>
              <a:t> that we</a:t>
            </a:r>
            <a:r>
              <a:rPr lang="en-GB" dirty="0"/>
              <a:t> encourage pupils to speak in full sentences. This supports them in applying that vocabulary and with more practise builds their ability to have a mathematical discussion and reason about the maths.</a:t>
            </a:r>
            <a:r>
              <a:rPr lang="en-GB" baseline="0" dirty="0">
                <a:cs typeface="Calibri" panose="020F0502020204030204"/>
              </a:rPr>
              <a:t> </a:t>
            </a:r>
            <a:r>
              <a:rPr lang="en-GB" dirty="0"/>
              <a:t>Mathematical talk is central to all maths lessons and happens throughout the lesson. It helps to build pupils’ understanding and gives them opportunity to work together and share strategies. </a:t>
            </a:r>
          </a:p>
          <a:p>
            <a:endParaRPr lang="en-GB" dirty="0"/>
          </a:p>
          <a:p>
            <a:r>
              <a:rPr lang="en-GB" dirty="0"/>
              <a:t>Explain that when working with children at home parents should aim to talk about maths rather than give them a sheet of maths to do alone. They</a:t>
            </a:r>
            <a:r>
              <a:rPr lang="en-GB" baseline="0" dirty="0"/>
              <a:t> could try</a:t>
            </a:r>
            <a:r>
              <a:rPr lang="en-GB" dirty="0"/>
              <a:t> asking your child about this week’s star words, “What new maths words did you use today? How do you use them in a sentence?”. Emphasise that the more they discuss maths with their child the more they will get an idea of their understanding. </a:t>
            </a:r>
            <a:endParaRPr lang="en-GB" dirty="0">
              <a:cs typeface="Calibri"/>
            </a:endParaRP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22</a:t>
            </a:fld>
            <a:endParaRPr lang="en-GB"/>
          </a:p>
        </p:txBody>
      </p:sp>
    </p:spTree>
    <p:extLst>
      <p:ext uri="{BB962C8B-B14F-4D97-AF65-F5344CB8AC3E}">
        <p14:creationId xmlns:p14="http://schemas.microsoft.com/office/powerpoint/2010/main" val="1360471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Time: </a:t>
            </a:r>
            <a:r>
              <a:rPr lang="en-GB" dirty="0"/>
              <a:t>10 – 15  minutes for introduction slides 1 – 6. Depending on how familiar parents are from previous workshops, you may just want to quickly recap on the </a:t>
            </a:r>
            <a:r>
              <a:rPr lang="en-GB" dirty="0" err="1"/>
              <a:t>DofD</a:t>
            </a:r>
            <a:r>
              <a:rPr lang="en-GB" dirty="0"/>
              <a:t> or go into more detail.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explain how to develop mathematical thinking.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b="0" dirty="0"/>
              <a:t>Share</a:t>
            </a:r>
            <a:r>
              <a:rPr lang="en-GB" b="0" baseline="0" dirty="0"/>
              <a:t> in the following way: </a:t>
            </a:r>
            <a:r>
              <a:rPr lang="en-GB" dirty="0"/>
              <a:t>Pupils are encouraged to think mathematically which includes imagining, sorting and comparing, making connections to things that you already know, spotting patterns and drawing conclusions.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These are things children do without being taught and you may have noticed your child doing them in their play, e.g. pointing out patterns, or sorting their toys into groups according to certain properties.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slide shows some question prompts to support your child with mathematical thinking.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23</a:t>
            </a:fld>
            <a:endParaRPr lang="en-GB"/>
          </a:p>
        </p:txBody>
      </p:sp>
    </p:spTree>
    <p:extLst>
      <p:ext uri="{BB962C8B-B14F-4D97-AF65-F5344CB8AC3E}">
        <p14:creationId xmlns:p14="http://schemas.microsoft.com/office/powerpoint/2010/main" val="3286773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Time: </a:t>
            </a:r>
            <a:r>
              <a:rPr lang="en-GB" dirty="0"/>
              <a:t>2 minutes   (possibly change wording, from dos and don’ts)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dirty="0"/>
              <a:t>To give advice about opportunities to support with mathematics at home</a:t>
            </a:r>
          </a:p>
          <a:p>
            <a:pPr marL="0" indent="0">
              <a:buNone/>
            </a:pPr>
            <a:r>
              <a:rPr lang="en-GB" b="1" dirty="0"/>
              <a:t>Facilitation: </a:t>
            </a:r>
          </a:p>
          <a:p>
            <a:pPr marL="0" indent="0">
              <a:buNone/>
            </a:pPr>
            <a:r>
              <a:rPr lang="en-GB" b="0" dirty="0"/>
              <a:t>Share,</a:t>
            </a:r>
            <a:r>
              <a:rPr lang="en-GB" b="0" baseline="0" dirty="0"/>
              <a:t> making the following points: </a:t>
            </a:r>
            <a:endParaRPr lang="en-GB" b="1" dirty="0"/>
          </a:p>
          <a:p>
            <a:pPr marL="228600" indent="-228600">
              <a:buAutoNum type="arabicParenR"/>
            </a:pPr>
            <a:r>
              <a:rPr lang="en-GB" dirty="0"/>
              <a:t>Everyday Talk: try to talk about maths when doing activities like shopping, cooking, time etc. 5 minutes a day can make a big difference! </a:t>
            </a:r>
          </a:p>
          <a:p>
            <a:pPr marL="228600" indent="-228600">
              <a:buAutoNum type="arabicParenR"/>
            </a:pPr>
            <a:r>
              <a:rPr lang="en-GB" dirty="0"/>
              <a:t>Play with your child: puzzles, board games, verbal games help them to apply vocabulary, problem solve and reason. Interaction and dialogue that you cannot get from playing on a computer or iPad! </a:t>
            </a:r>
            <a:endParaRPr lang="en-GB" dirty="0">
              <a:cs typeface="Calibri"/>
            </a:endParaRPr>
          </a:p>
          <a:p>
            <a:pPr marL="228600" indent="-228600">
              <a:buAutoNum type="arabicParenR"/>
            </a:pPr>
            <a:r>
              <a:rPr lang="en-GB" dirty="0"/>
              <a:t>Mistakes are opportunities for learning. </a:t>
            </a:r>
          </a:p>
          <a:p>
            <a:pPr marL="228600" indent="-228600">
              <a:buAutoNum type="arabicParenR"/>
            </a:pPr>
            <a:r>
              <a:rPr lang="en-GB" dirty="0"/>
              <a:t>You may have learned one method at school but at school we actively encourage children to seek out multiple strategies and choose one that works for them and build connections between strategies. </a:t>
            </a:r>
            <a:endParaRPr lang="en-GB" dirty="0">
              <a:cs typeface="Calibri"/>
            </a:endParaRPr>
          </a:p>
          <a:p>
            <a:pPr marL="228600" indent="-228600">
              <a:buAutoNum type="arabicParenR"/>
            </a:pPr>
            <a:r>
              <a:rPr lang="en-GB" dirty="0"/>
              <a:t>Praise children for trying hard and overcoming challenges. If pupils are only praised for getting everything correct they may not try and challenge themselves as they may be afraid to get things wrong. </a:t>
            </a:r>
          </a:p>
          <a:p>
            <a:r>
              <a:rPr lang="en-GB" dirty="0"/>
              <a:t>6) Try to avoid saying things like “I’m useless at maths”. You may remember maths as being hard, </a:t>
            </a:r>
            <a:r>
              <a:rPr lang="en-GB" sz="1200" kern="1200" dirty="0">
                <a:solidFill>
                  <a:schemeClr val="tx1"/>
                </a:solidFill>
                <a:latin typeface="+mn-lt"/>
                <a:ea typeface="+mn-ea"/>
                <a:cs typeface="+mn-cs"/>
              </a:rPr>
              <a:t>but if your child hears you saying that, or that it's not important to be good at maths, they will believe that too!</a:t>
            </a:r>
            <a:endParaRPr lang="en-GB" dirty="0">
              <a:cs typeface="Calibri" panose="020F0502020204030204"/>
            </a:endParaRP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24</a:t>
            </a:fld>
            <a:endParaRPr lang="en-GB"/>
          </a:p>
        </p:txBody>
      </p:sp>
    </p:spTree>
    <p:extLst>
      <p:ext uri="{BB962C8B-B14F-4D97-AF65-F5344CB8AC3E}">
        <p14:creationId xmlns:p14="http://schemas.microsoft.com/office/powerpoint/2010/main" val="1841889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5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show parents how we use the big picture to connect maths to a context/the real world.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dirty="0"/>
              <a:t>Explain that the big pictures are used to provide children with opportunities to connect maths with the real world, make connections and supports mathematical talk and reasoning. The Big Pictures in Year 1 relate to fairy tales. Give parents a copy of the Snow White Big Picture (in parent pack or display on the board) and explain this is used in the addition and subtraction unit, which is our focus today. Allow them to discuss  what maths they can see with their children. </a:t>
            </a:r>
          </a:p>
          <a:p>
            <a:r>
              <a:rPr lang="en-GB" dirty="0"/>
              <a:t>Mathematics Mastery encourages pupils to make connections between the maths they are doing and real life contexts. Often pupils are asked to relate the maths they are doing to a real life problem which we call a “maths story”. (click to animate sticker)</a:t>
            </a:r>
            <a:endParaRPr lang="en-GB" dirty="0">
              <a:cs typeface="Calibri"/>
            </a:endParaRP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25</a:t>
            </a:fld>
            <a:endParaRPr lang="en-GB"/>
          </a:p>
        </p:txBody>
      </p:sp>
    </p:spTree>
    <p:extLst>
      <p:ext uri="{BB962C8B-B14F-4D97-AF65-F5344CB8AC3E}">
        <p14:creationId xmlns:p14="http://schemas.microsoft.com/office/powerpoint/2010/main" val="699053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2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share the Autumn curriculum map with parents.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dirty="0"/>
              <a:t>Allow parents to view the Year 1 curriculum map for Autumn and briefly talk through the focus of each unit (no need to go through the individual objectives) </a:t>
            </a:r>
          </a:p>
          <a:p>
            <a:r>
              <a:rPr lang="en-GB" dirty="0"/>
              <a:t>Explain that the Autumn map is in the parent pack. </a:t>
            </a:r>
          </a:p>
          <a:p>
            <a:r>
              <a:rPr lang="en-GB" dirty="0"/>
              <a:t>You may want to handout entire Year 1 curriculum map for parents to take home.  Entire curriculum map: http://toolkit.mathematicsmastery.org/download/5ce3b987ecdd7 </a:t>
            </a: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26</a:t>
            </a:fld>
            <a:endParaRPr lang="en-GB"/>
          </a:p>
        </p:txBody>
      </p:sp>
    </p:spTree>
    <p:extLst>
      <p:ext uri="{BB962C8B-B14F-4D97-AF65-F5344CB8AC3E}">
        <p14:creationId xmlns:p14="http://schemas.microsoft.com/office/powerpoint/2010/main" val="121892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2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share the progressive learning steps pupils will follow for addition and subtraction.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dirty="0"/>
              <a:t>In this workshop we have chosen to focus on addition and subtraction as this a big focus for us this term and learning from these units will be used and applied throughout the remainder of the year.</a:t>
            </a:r>
          </a:p>
          <a:p>
            <a:r>
              <a:rPr lang="en-GB" dirty="0"/>
              <a:t>Explain that in Year 1, pupils are required to represent and use number bonds within 20. Mathematics Mastery is a cumulative curriculum meaning that learning is built over time, with new learning that makes connections to prior learning.</a:t>
            </a:r>
            <a:endParaRPr lang="en-GB" dirty="0">
              <a:cs typeface="Calibri"/>
            </a:endParaRPr>
          </a:p>
          <a:p>
            <a:r>
              <a:rPr lang="en-GB" dirty="0"/>
              <a:t>Pupils begin by using strategies to calculate number facts to ten. They use a combining strategy for an addition and a partitioning strategy for subtractions. Share that both of these will be explained in the workshop. Later in the term they use this learning to derive facts to 20.</a:t>
            </a:r>
            <a:endParaRPr lang="en-GB" dirty="0">
              <a:cs typeface="Calibri" panose="020F0502020204030204"/>
            </a:endParaRPr>
          </a:p>
          <a:p>
            <a:r>
              <a:rPr lang="en-GB" dirty="0"/>
              <a:t>By the end of the year pupils should be able to recall the number bonds to 10 but it is also important thy have a deep understanding of why those facts are correct and how they relate to the real world. This is why clear visual representations are used when we introduce the facts. </a:t>
            </a:r>
            <a:endParaRPr lang="en-GB" dirty="0">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27</a:t>
            </a:fld>
            <a:endParaRPr lang="en-GB"/>
          </a:p>
        </p:txBody>
      </p:sp>
    </p:spTree>
    <p:extLst>
      <p:ext uri="{BB962C8B-B14F-4D97-AF65-F5344CB8AC3E}">
        <p14:creationId xmlns:p14="http://schemas.microsoft.com/office/powerpoint/2010/main" val="1499739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5 minutes</a:t>
            </a:r>
          </a:p>
          <a:p>
            <a:r>
              <a:rPr lang="en-GB" b="1" dirty="0"/>
              <a:t>Purpose: </a:t>
            </a:r>
            <a:r>
              <a:rPr lang="en-GB" dirty="0"/>
              <a:t>To introduce the part-whole model for addition</a:t>
            </a:r>
          </a:p>
          <a:p>
            <a:pPr>
              <a:defRPr/>
            </a:pPr>
            <a:r>
              <a:rPr lang="en-GB" b="1" dirty="0"/>
              <a:t>Facilitation: </a:t>
            </a:r>
            <a:r>
              <a:rPr lang="en-GB" dirty="0"/>
              <a:t>Pupils will be familiar with the part whole model shown and the language of parts and whole. (Indicate where the parts and whole are and point out the star words below). Explain that a list of key vocabulary is included in the Maths Pack. The part whole model supports pupils’ understanding of the structure of addition and subtraction. When we first begin using the part whole model we use concrete objects such as cubes to show pupils the process of addition and subtraction so that they can see how the amount changes. In year 1 pupils will use these alongside equations and make connections between the two, understanding the position of the parts and whole. </a:t>
            </a:r>
            <a:endParaRPr lang="en-GB"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Using a part whole model and cubes (preferably using concrete manipulatives, rather than the PowerPoint), model an addition within ten e.g. 4 + 5. “The parts are four and five." Move the first part to the whole box “My first part is four.” Move the second part to the whole. “My second part is 5”. Model counting all (count the cubes one –nine) "My whole is 9.”</a:t>
            </a:r>
            <a:endParaRPr lang="en-GB" dirty="0">
              <a:cs typeface="Calibri" panose="020F0502020204030204"/>
            </a:endParaRPr>
          </a:p>
          <a:p>
            <a:endParaRPr lang="en-GB" dirty="0"/>
          </a:p>
          <a:p>
            <a:r>
              <a:rPr lang="en-GB" dirty="0"/>
              <a:t>Explain that pupils will move on from counting all to counting on(counting on from 4 to 9) and model this. Emphasise the importance of pupils using the language when calculating to support their understanding. Finally complete the equation, emphasising that it’s important that the is equal to sign is not always at the end of the equation. </a:t>
            </a:r>
            <a:endParaRPr lang="en-GB" dirty="0">
              <a:cs typeface="Calibri"/>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may wish to give parents an opportunity to try another problem with their children. </a:t>
            </a: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28</a:t>
            </a:fld>
            <a:endParaRPr lang="en-GB"/>
          </a:p>
        </p:txBody>
      </p:sp>
    </p:spTree>
    <p:extLst>
      <p:ext uri="{BB962C8B-B14F-4D97-AF65-F5344CB8AC3E}">
        <p14:creationId xmlns:p14="http://schemas.microsoft.com/office/powerpoint/2010/main" val="539656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5 minutes</a:t>
            </a:r>
          </a:p>
          <a:p>
            <a:r>
              <a:rPr lang="en-GB" b="1" dirty="0"/>
              <a:t>Purpose:</a:t>
            </a:r>
            <a:r>
              <a:rPr lang="en-GB" dirty="0"/>
              <a:t> To explain how to use the part-whole model for subtraction</a:t>
            </a:r>
          </a:p>
          <a:p>
            <a:pPr>
              <a:defRPr/>
            </a:pPr>
            <a:r>
              <a:rPr lang="en-GB" b="1" dirty="0"/>
              <a:t>Facilitation: </a:t>
            </a:r>
            <a:r>
              <a:rPr lang="en-GB" dirty="0"/>
              <a:t>Explain that in subtraction we start with the whole and we partition the whole into two parts. Point out partition in the star words and briefly explain its meaning. </a:t>
            </a:r>
            <a:endParaRPr lang="en-GB"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Model a subtraction e.g. 9 – 5 = 4. “First count out nine cubes. The whole is nine. Now move five of those to one of the parts. One part is five. Now count out what’s left. One, two, three, four. There are four left over. The other part is four. Nine subtract five is equal to four.” Finally complete the written equation. </a:t>
            </a:r>
          </a:p>
          <a:p>
            <a:r>
              <a:rPr lang="en-GB" dirty="0"/>
              <a:t>You may wish to give parents an opportunity to try another problem with their children. </a:t>
            </a:r>
          </a:p>
          <a:p>
            <a:r>
              <a:rPr lang="en-GB" dirty="0"/>
              <a:t>Explain to parents that the part whole model can be used flexibly, the parts do not always need to be in the same position and sometimes we use more than 2 parts. These can be drawn at home too rather than needing a template.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29</a:t>
            </a:fld>
            <a:endParaRPr lang="en-GB"/>
          </a:p>
        </p:txBody>
      </p:sp>
    </p:spTree>
    <p:extLst>
      <p:ext uri="{BB962C8B-B14F-4D97-AF65-F5344CB8AC3E}">
        <p14:creationId xmlns:p14="http://schemas.microsoft.com/office/powerpoint/2010/main" val="2087255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2 minutes</a:t>
            </a:r>
          </a:p>
          <a:p>
            <a:r>
              <a:rPr lang="en-GB" b="1" dirty="0"/>
              <a:t>Purpose: </a:t>
            </a:r>
            <a:r>
              <a:rPr lang="en-GB" dirty="0"/>
              <a:t>To share the expectations for learning number bonds in Year 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p>
          <a:p>
            <a:pPr>
              <a:defRPr/>
            </a:pPr>
            <a:r>
              <a:rPr lang="en-GB" b="0" dirty="0"/>
              <a:t>Cover the following </a:t>
            </a:r>
            <a:r>
              <a:rPr lang="en-GB" dirty="0"/>
              <a:t>points</a:t>
            </a:r>
            <a:r>
              <a:rPr lang="en-GB" b="0" dirty="0"/>
              <a:t>:</a:t>
            </a:r>
            <a:r>
              <a:rPr lang="en-GB" dirty="0"/>
              <a:t> </a:t>
            </a:r>
            <a:endParaRPr lang="en-GB" b="0" dirty="0"/>
          </a:p>
          <a:p>
            <a:pPr marL="171450" indent="-171450">
              <a:buFont typeface="Arial" panose="020B0604020202020204" pitchFamily="34" charset="0"/>
              <a:buChar char="•"/>
              <a:defRPr/>
            </a:pPr>
            <a:r>
              <a:rPr lang="en-GB" dirty="0"/>
              <a:t>By the end of Year 1 pupils should be able to memorise their number bonds to ten and ideally within 10 and use these facts to begin exploring all facts within twenty. (Emphasise that this is a process built upon over time and by the end of Year 2 they should be able to recall all facts within 20 fluently.)</a:t>
            </a:r>
            <a:endParaRPr lang="en-GB"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When practising at home ensure pupils begin with number bonds within ten and are really secure in these before moving on to number bonds within 20.</a:t>
            </a:r>
          </a:p>
          <a:p>
            <a:pPr marL="171450" indent="-171450">
              <a:buFont typeface="Arial" panose="020B0604020202020204" pitchFamily="34" charset="0"/>
              <a:buChar char="•"/>
            </a:pPr>
            <a:r>
              <a:rPr lang="en-GB" dirty="0">
                <a:solidFill>
                  <a:schemeClr val="tx1"/>
                </a:solidFill>
              </a:rPr>
              <a:t>Encourage pupils to make connections between number facts. E.g. 9 - 7 = 2 and 9 = 2 + 7, making fact families. </a:t>
            </a:r>
          </a:p>
          <a:p>
            <a:pPr marL="171450" indent="-171450">
              <a:buFont typeface="Arial" panose="020B0604020202020204" pitchFamily="34" charset="0"/>
              <a:buChar char="•"/>
            </a:pPr>
            <a:r>
              <a:rPr lang="en-GB" dirty="0">
                <a:solidFill>
                  <a:schemeClr val="tx1"/>
                </a:solidFill>
              </a:rPr>
              <a:t>The part whole model can be used to support their understanding, rather than just “memorising facts”.</a:t>
            </a:r>
          </a:p>
          <a:p>
            <a:pPr marL="171450" indent="-171450">
              <a:buFont typeface="Arial" panose="020B0604020202020204" pitchFamily="34" charset="0"/>
              <a:buChar char="•"/>
            </a:pPr>
            <a:r>
              <a:rPr lang="en-GB" dirty="0"/>
              <a:t>Reassure parents that practise at home should be verbal and fun and we are not expecting them to be practising in a test-style.</a:t>
            </a: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30</a:t>
            </a:fld>
            <a:endParaRPr lang="en-GB"/>
          </a:p>
        </p:txBody>
      </p:sp>
    </p:spTree>
    <p:extLst>
      <p:ext uri="{BB962C8B-B14F-4D97-AF65-F5344CB8AC3E}">
        <p14:creationId xmlns:p14="http://schemas.microsoft.com/office/powerpoint/2010/main" val="953130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5 minutes</a:t>
            </a:r>
          </a:p>
          <a:p>
            <a:r>
              <a:rPr lang="en-GB" b="1" dirty="0"/>
              <a:t>Purpose:</a:t>
            </a:r>
            <a:r>
              <a:rPr lang="en-GB" b="0" dirty="0"/>
              <a:t> To demonstrate the make 10 strategy.</a:t>
            </a:r>
            <a:r>
              <a:rPr lang="en-GB" dirty="0"/>
              <a:t> </a:t>
            </a:r>
            <a:endParaRPr lang="en-GB" b="1" dirty="0"/>
          </a:p>
          <a:p>
            <a:r>
              <a:rPr lang="en-GB" b="1" dirty="0"/>
              <a:t>Facilitation: </a:t>
            </a:r>
            <a:r>
              <a:rPr lang="en-GB" dirty="0"/>
              <a:t>Share that when adding numbers that will result in a whole greater than ten, pupils use the make ten strategy. This is explored in Year 1 and developed in Year 2. Recognise that this is something that most of us do “in our head” but it is important that it is taught step by step, initially with manipulatives, so that pupils are all able to understand this strategy and can apply it to problems later in Key Stage one. </a:t>
            </a:r>
            <a:endParaRPr lang="en-GB" dirty="0">
              <a:cs typeface="Calibri"/>
            </a:endParaRPr>
          </a:p>
          <a:p>
            <a:r>
              <a:rPr lang="en-GB" dirty="0"/>
              <a:t>Model 8 + 6 using concrete manipulatives. “Our first part is 8. I know that 8 and 2 make ten. We need to partition the 6. My first part is two. My second part is four. We now have ten and four which is equal to 14. “</a:t>
            </a:r>
          </a:p>
          <a:p>
            <a:r>
              <a:rPr lang="en-GB" dirty="0"/>
              <a:t>Pupils will practise this using concrete manipulatives. This will help them visualise when doing similar strategies mentally later in key stage one.  </a:t>
            </a:r>
          </a:p>
          <a:p>
            <a:r>
              <a:rPr lang="en-GB" dirty="0"/>
              <a:t>This strategy can also be used for subtraction, for example 14 – 5. We would first take away four then one.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31</a:t>
            </a:fld>
            <a:endParaRPr lang="en-GB"/>
          </a:p>
        </p:txBody>
      </p:sp>
    </p:spTree>
    <p:extLst>
      <p:ext uri="{BB962C8B-B14F-4D97-AF65-F5344CB8AC3E}">
        <p14:creationId xmlns:p14="http://schemas.microsoft.com/office/powerpoint/2010/main" val="462671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a:t>
            </a:r>
            <a:r>
              <a:rPr lang="en-GB" dirty="0"/>
              <a:t>: 2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explain how to play game 1</a:t>
            </a:r>
          </a:p>
          <a:p>
            <a:pPr>
              <a:defRPr/>
            </a:pPr>
            <a:r>
              <a:rPr lang="en-GB" b="1" dirty="0"/>
              <a:t>Facilitation: </a:t>
            </a:r>
            <a:r>
              <a:rPr lang="en-GB" b="0" dirty="0"/>
              <a:t>Explain that </a:t>
            </a:r>
            <a:r>
              <a:rPr lang="en-GB" dirty="0"/>
              <a:t>parents </a:t>
            </a:r>
            <a:r>
              <a:rPr lang="en-GB" b="0" dirty="0"/>
              <a:t>are now going to have a chance to try out some of the strategies</a:t>
            </a:r>
            <a:r>
              <a:rPr lang="en-GB" dirty="0"/>
              <a:t> </a:t>
            </a:r>
            <a:r>
              <a:rPr lang="en-GB" b="0" dirty="0"/>
              <a:t>talked about using an addition and a subtraction game that they can play at home. Model both games then give parents the remaining time to play with their children.</a:t>
            </a:r>
            <a:r>
              <a:rPr lang="en-GB" dirty="0"/>
              <a:t> </a:t>
            </a:r>
            <a:endParaRPr lang="en-GB" b="0" dirty="0">
              <a:cs typeface="Calibri"/>
            </a:endParaRPr>
          </a:p>
          <a:p>
            <a:r>
              <a:rPr lang="en-GB" dirty="0"/>
              <a:t>Model the game with a pupil using a part whole model and cubes, explain that pupils may wish to use pictorial or concrete objects to support them and that there should not be a time limit. However, the more they play this game, the faster they will become and eventually they may wish to use their number bonds mentally.</a:t>
            </a:r>
          </a:p>
          <a:p>
            <a:r>
              <a:rPr lang="en-GB" dirty="0"/>
              <a:t>Ensure that on tables there are whiteboards, laminated part whole models, counters/cubes. </a:t>
            </a:r>
          </a:p>
          <a:p>
            <a:r>
              <a:rPr lang="en-GB" dirty="0"/>
              <a:t>Explain that if you don’t have dice at home, it is possible to play the game with online dice and there’s a link in parent pack. You may also wish to consider sending such equipment home with pupils.</a:t>
            </a:r>
            <a:endParaRPr lang="en-GB" dirty="0">
              <a:cs typeface="Calibri"/>
            </a:endParaRP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32</a:t>
            </a:fld>
            <a:endParaRPr lang="en-GB"/>
          </a:p>
        </p:txBody>
      </p:sp>
    </p:spTree>
    <p:extLst>
      <p:ext uri="{BB962C8B-B14F-4D97-AF65-F5344CB8AC3E}">
        <p14:creationId xmlns:p14="http://schemas.microsoft.com/office/powerpoint/2010/main" val="1748126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15 minutes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explain how to play game 2</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dirty="0"/>
              <a:t>Ensure each parent has a plastic/paper bag to use with their child. </a:t>
            </a:r>
          </a:p>
          <a:p>
            <a:r>
              <a:rPr lang="en-GB" dirty="0"/>
              <a:t>Model the activity with another child. Again, use part whole model and cubes/counters to work out the subtractions. </a:t>
            </a:r>
          </a:p>
          <a:p>
            <a:r>
              <a:rPr lang="en-GB" dirty="0"/>
              <a:t>Remind parents to use the Star Words. </a:t>
            </a:r>
          </a:p>
          <a:p>
            <a:r>
              <a:rPr lang="en-GB" dirty="0"/>
              <a:t>Give parents 10-15 minutes to have a go at the games with their children. </a:t>
            </a:r>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33</a:t>
            </a:fld>
            <a:endParaRPr lang="en-GB"/>
          </a:p>
        </p:txBody>
      </p:sp>
    </p:spTree>
    <p:extLst>
      <p:ext uri="{BB962C8B-B14F-4D97-AF65-F5344CB8AC3E}">
        <p14:creationId xmlns:p14="http://schemas.microsoft.com/office/powerpoint/2010/main" val="19817910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Time: </a:t>
            </a:r>
            <a:r>
              <a:rPr lang="en-GB" dirty="0"/>
              <a:t>1 minute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Purpose: </a:t>
            </a:r>
            <a:r>
              <a:rPr lang="en-GB" b="0" dirty="0"/>
              <a:t>To suggest activities to build upon learning in school.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Facilitation: </a:t>
            </a:r>
            <a:r>
              <a:rPr lang="en-GB" dirty="0"/>
              <a:t>Go through each bullet point. </a:t>
            </a:r>
          </a:p>
          <a:p>
            <a:r>
              <a:rPr lang="en-GB" dirty="0"/>
              <a:t>Explain that today’s games and some further activities to support addition and subtraction can be found in the maths pack. </a:t>
            </a:r>
          </a:p>
          <a:p>
            <a:r>
              <a:rPr lang="en-GB" dirty="0"/>
              <a:t>Make sure everyone takes their maths pack home.</a:t>
            </a:r>
          </a:p>
          <a:p>
            <a:endParaRPr lang="en-GB" dirty="0"/>
          </a:p>
        </p:txBody>
      </p:sp>
      <p:sp>
        <p:nvSpPr>
          <p:cNvPr id="4" name="Slide Number Placeholder 3"/>
          <p:cNvSpPr>
            <a:spLocks noGrp="1"/>
          </p:cNvSpPr>
          <p:nvPr>
            <p:ph type="sldNum" sz="quarter" idx="10"/>
          </p:nvPr>
        </p:nvSpPr>
        <p:spPr/>
        <p:txBody>
          <a:bodyPr/>
          <a:lstStyle/>
          <a:p>
            <a:pPr>
              <a:defRPr/>
            </a:pPr>
            <a:fld id="{3882920E-5C68-48BC-AB91-BD3025178BAC}" type="slidenum">
              <a:rPr lang="en-GB" smtClean="0"/>
              <a:pPr>
                <a:defRPr/>
              </a:pPr>
              <a:t>34</a:t>
            </a:fld>
            <a:endParaRPr lang="en-GB"/>
          </a:p>
        </p:txBody>
      </p:sp>
    </p:spTree>
    <p:extLst>
      <p:ext uri="{BB962C8B-B14F-4D97-AF65-F5344CB8AC3E}">
        <p14:creationId xmlns:p14="http://schemas.microsoft.com/office/powerpoint/2010/main" val="2474311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4FE89-340D-14D6-1538-DF7448842C7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40F06E4-8A98-2DB2-8A02-3CC5172ED2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6E0EF6F-8114-EEE5-A3B4-D035B06F2A8D}"/>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A9D025D7-BDAE-00DC-8FF4-E3F0310DEC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042685-631E-118D-EE6C-1B1F75E54FB9}"/>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162341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02B02-CA92-3C14-E5EE-5E258CB0625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8665216-486B-7ED3-766A-1B4B7A04CAF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F05E7F2-DB90-1DA8-072F-7B3DD99012D0}"/>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70BD774C-82A0-5611-7C3F-1994CE277A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63239E-4AD6-C3E1-7710-1BA5DF9A2D4F}"/>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2964991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400DC-AA18-7B1B-E3B3-BFDE308FCD5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056A14AD-6959-21F5-FA3C-EC2A13B08D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97FCA6-6DF5-993F-11B2-93A551AD07D0}"/>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B8036668-3E23-A1B1-AEB6-5ED3A2935B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C2F371-3045-2C95-9D73-803A437C6EC8}"/>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2565439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BDAF9-A5B7-4415-2084-B78281084F1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7FECE5D-7A97-21BE-8153-23D4EF31278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A3DE6A0-7F1F-37D6-C515-14E05693D8B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C697F81-504E-5991-97E5-08681298B3D6}"/>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6" name="Footer Placeholder 5">
            <a:extLst>
              <a:ext uri="{FF2B5EF4-FFF2-40B4-BE49-F238E27FC236}">
                <a16:creationId xmlns:a16="http://schemas.microsoft.com/office/drawing/2014/main" id="{04A6C060-4326-D4A4-C8C5-A10B3FA629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F244D2-5760-6F82-0DA8-F1E3D5FA9693}"/>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1891522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6D2BD-92A2-6420-89CD-384DE1AC135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032F95F-3FA9-0E3E-E18C-1D8950F802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61171F8-0C2D-67DF-EFBF-AF9FB755D03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FF99641-A4ED-B57D-E0D6-AA9D4F7A01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AA96AE6-1713-FEC0-4DB5-0B69C12E1C6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5B204C7-F27E-98A7-0431-27FF11D40242}"/>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8" name="Footer Placeholder 7">
            <a:extLst>
              <a:ext uri="{FF2B5EF4-FFF2-40B4-BE49-F238E27FC236}">
                <a16:creationId xmlns:a16="http://schemas.microsoft.com/office/drawing/2014/main" id="{802A0F53-1888-A17F-0930-303CDDFFBF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D8FF9C9-0785-CC18-1308-1F7992BF7D12}"/>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4001443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EA70-C288-A85F-42A0-68FF5D4545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8CD5778-C716-8A61-2882-A52BA955D9EE}"/>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4" name="Footer Placeholder 3">
            <a:extLst>
              <a:ext uri="{FF2B5EF4-FFF2-40B4-BE49-F238E27FC236}">
                <a16:creationId xmlns:a16="http://schemas.microsoft.com/office/drawing/2014/main" id="{4AC5F6C8-2B66-3D07-501B-18C310C4F4A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BE3A7B-DF9B-2334-90DD-925A27F7EC4A}"/>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555140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65B047-297D-2AAF-641F-1112B52F53D8}"/>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3" name="Footer Placeholder 2">
            <a:extLst>
              <a:ext uri="{FF2B5EF4-FFF2-40B4-BE49-F238E27FC236}">
                <a16:creationId xmlns:a16="http://schemas.microsoft.com/office/drawing/2014/main" id="{DD446BA8-6C7F-E41F-20CD-C1A6477EF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BDB63E-6150-1F71-4178-BC9384B01FE2}"/>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3159300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5A520-25E2-8CAD-18BE-BDA476215CD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E1C2D2D-5C5A-4859-0A03-08A02B4961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BB01951-63DF-852D-C57B-2F932BF7C2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C899713-C0DB-A89F-CFCB-138D61FED953}"/>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6" name="Footer Placeholder 5">
            <a:extLst>
              <a:ext uri="{FF2B5EF4-FFF2-40B4-BE49-F238E27FC236}">
                <a16:creationId xmlns:a16="http://schemas.microsoft.com/office/drawing/2014/main" id="{32BF3B2C-9A32-D0DA-1710-740855267B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9A0F89-CC81-B915-1B70-9EC8390469F8}"/>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3625896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E9450-80D8-05CE-6454-4D32ECA6BA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5AEAF49-1C36-400E-DB57-250708DBFF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B58CC43-F14C-A743-4156-0A66B03926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CE392C-77D1-BF6D-489A-58E615908C0A}"/>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6" name="Footer Placeholder 5">
            <a:extLst>
              <a:ext uri="{FF2B5EF4-FFF2-40B4-BE49-F238E27FC236}">
                <a16:creationId xmlns:a16="http://schemas.microsoft.com/office/drawing/2014/main" id="{49C80B6D-6DF0-BBB7-DE66-D1C5919080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9AD3AC-E4C4-6EAE-D85B-FA05168A8C93}"/>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1782404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002D9-183E-8F17-5B5E-83A7FE683B2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FA01BB-C750-F927-0515-B8DA94B57B1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D6DB12-FD2B-4E6A-A638-AD99C01C611D}"/>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49DC11D2-E851-7E4C-9250-2BF8560E76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2D3675-6D1F-A4AC-0AC6-A4A275DB4047}"/>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734591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1637EC-8D24-6C3D-8D10-7B220C2C818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CFD4BF-2CB2-8AD1-82D8-02EAA9DCDC1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46FB3A0-8C94-12B4-19DC-D467AC167017}"/>
              </a:ext>
            </a:extLst>
          </p:cNvPr>
          <p:cNvSpPr>
            <a:spLocks noGrp="1"/>
          </p:cNvSpPr>
          <p:nvPr>
            <p:ph type="dt" sz="half" idx="10"/>
          </p:nvPr>
        </p:nvSpPr>
        <p:spPr/>
        <p:txBody>
          <a:body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64986E28-3858-56FC-A288-5F7BC29AF3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6ED832-F705-52DC-B20B-3B2E907D92B5}"/>
              </a:ext>
            </a:extLst>
          </p:cNvPr>
          <p:cNvSpPr>
            <a:spLocks noGrp="1"/>
          </p:cNvSpPr>
          <p:nvPr>
            <p:ph type="sldNum" sz="quarter" idx="12"/>
          </p:nvPr>
        </p:nvSpPr>
        <p:spPr/>
        <p:txBody>
          <a:bodyPr/>
          <a:lstStyle/>
          <a:p>
            <a:fld id="{F1786AB6-6108-AA46-8CBD-6F592B1B7E21}" type="slidenum">
              <a:rPr lang="en-US" smtClean="0"/>
              <a:t>‹#›</a:t>
            </a:fld>
            <a:endParaRPr lang="en-US"/>
          </a:p>
        </p:txBody>
      </p:sp>
    </p:spTree>
    <p:extLst>
      <p:ext uri="{BB962C8B-B14F-4D97-AF65-F5344CB8AC3E}">
        <p14:creationId xmlns:p14="http://schemas.microsoft.com/office/powerpoint/2010/main" val="3976378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ask Page">
    <p:spTree>
      <p:nvGrpSpPr>
        <p:cNvPr id="1" name=""/>
        <p:cNvGrpSpPr/>
        <p:nvPr/>
      </p:nvGrpSpPr>
      <p:grpSpPr>
        <a:xfrm>
          <a:off x="0" y="0"/>
          <a:ext cx="0" cy="0"/>
          <a:chOff x="0" y="0"/>
          <a:chExt cx="0" cy="0"/>
        </a:xfrm>
      </p:grpSpPr>
      <p:sp>
        <p:nvSpPr>
          <p:cNvPr id="2" name="Rectangle 1"/>
          <p:cNvSpPr/>
          <p:nvPr/>
        </p:nvSpPr>
        <p:spPr>
          <a:xfrm>
            <a:off x="234462" y="204789"/>
            <a:ext cx="8096738" cy="71913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eaLnBrk="1" fontAlgn="auto" hangingPunct="1">
              <a:spcBef>
                <a:spcPts val="0"/>
              </a:spcBef>
              <a:spcAft>
                <a:spcPts val="0"/>
              </a:spcAft>
              <a:defRPr/>
            </a:pPr>
            <a:endParaRPr lang="en-GB" sz="2800"/>
          </a:p>
        </p:txBody>
      </p:sp>
      <p:sp>
        <p:nvSpPr>
          <p:cNvPr id="4" name="TextBox 3"/>
          <p:cNvSpPr txBox="1"/>
          <p:nvPr userDrawn="1"/>
        </p:nvSpPr>
        <p:spPr>
          <a:xfrm>
            <a:off x="234462" y="1130532"/>
            <a:ext cx="8096738" cy="461665"/>
          </a:xfrm>
          <a:prstGeom prst="rect">
            <a:avLst/>
          </a:prstGeom>
          <a:noFill/>
        </p:spPr>
        <p:txBody>
          <a:bodyPr wrap="square" rtlCol="0">
            <a:spAutoFit/>
          </a:bodyPr>
          <a:lstStyle/>
          <a:p>
            <a:endParaRPr lang="en-GB" sz="2400"/>
          </a:p>
        </p:txBody>
      </p:sp>
    </p:spTree>
    <p:extLst>
      <p:ext uri="{BB962C8B-B14F-4D97-AF65-F5344CB8AC3E}">
        <p14:creationId xmlns:p14="http://schemas.microsoft.com/office/powerpoint/2010/main" val="19384954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423893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1553594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a:extLst>
              <a:ext uri="{96DAC541-7B7A-43D3-8B79-37D633B846F1}">
                <asvg:svgBlip xmlns:asvg="http://schemas.microsoft.com/office/drawing/2016/SVG/main" r:embed="rId2"/>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852291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503436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a:extLst>
              <a:ext uri="{96DAC541-7B7A-43D3-8B79-37D633B846F1}">
                <asvg:svgBlip xmlns:asvg="http://schemas.microsoft.com/office/drawing/2016/SVG/main" r:embed="rId2"/>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721271203"/>
      </p:ext>
    </p:extLst>
  </p:cSld>
  <p:clrMapOvr>
    <a:masterClrMapping/>
  </p:clrMapOvr>
  <p:extLst>
    <p:ext uri="{DCECCB84-F9BA-43D5-87BE-67443E8EF086}">
      <p15:sldGuideLst xmlns:p15="http://schemas.microsoft.com/office/powerpoint/2012/main">
        <p15:guide id="1" orient="horz" pos="1728">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A22396-5A5B-B48B-AF27-6B9ECFEFD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37763B4-5DBF-12B4-A872-AC85716530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A11917-5254-5757-07CA-FA555078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077160-7064-554C-9C5B-95F9F191E032}" type="datetimeFigureOut">
              <a:rPr lang="en-US" smtClean="0"/>
              <a:t>9/3/2026</a:t>
            </a:fld>
            <a:endParaRPr lang="en-US"/>
          </a:p>
        </p:txBody>
      </p:sp>
      <p:sp>
        <p:nvSpPr>
          <p:cNvPr id="5" name="Footer Placeholder 4">
            <a:extLst>
              <a:ext uri="{FF2B5EF4-FFF2-40B4-BE49-F238E27FC236}">
                <a16:creationId xmlns:a16="http://schemas.microsoft.com/office/drawing/2014/main" id="{B8CEE291-4E7F-CF15-B176-8D40F22A1D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573E96B-C50B-E6A7-AD18-132D382142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86AB6-6108-AA46-8CBD-6F592B1B7E21}" type="slidenum">
              <a:rPr lang="en-US" smtClean="0"/>
              <a:t>‹#›</a:t>
            </a:fld>
            <a:endParaRPr lang="en-US"/>
          </a:p>
        </p:txBody>
      </p:sp>
    </p:spTree>
    <p:extLst>
      <p:ext uri="{BB962C8B-B14F-4D97-AF65-F5344CB8AC3E}">
        <p14:creationId xmlns:p14="http://schemas.microsoft.com/office/powerpoint/2010/main" val="1314100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uk/search?cs=0&amp;sca_esv=50ae17e33ffbd3d5&amp;q=Mathematics+Mastery&amp;sa=X&amp;ved=2ahUKEwjXydSAqryPAxVmR0EAHZIfA7sQxccNegQIAxAB&amp;mstk=AUtExfA9tsBv4VQOCiDtzEUkIBVT7PXPrf9nK5nNHJWEIJuprWguCT0b5D0p52G8emv07vYTFyPkedheUIdBYqF2GJ9KlCypJJJMG0Qyl5h67y011UsQXeD0hwce9Q15YD8vrpM&amp;csui=3"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www.arkcurriculumplus.org.uk/programme-preview/try-mathematics-mastery-primary-with-sample-resource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0.sv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40.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170.png"/><Relationship Id="rId5" Type="http://schemas.openxmlformats.org/officeDocument/2006/relationships/image" Target="../media/image160.png"/><Relationship Id="rId10" Type="http://schemas.microsoft.com/office/2007/relationships/hdphoto" Target="../media/hdphoto3.wdp"/><Relationship Id="rId4" Type="http://schemas.openxmlformats.org/officeDocument/2006/relationships/image" Target="../media/image150.png"/><Relationship Id="rId9" Type="http://schemas.openxmlformats.org/officeDocument/2006/relationships/image" Target="../media/image32.png"/></Relationships>
</file>

<file path=ppt/slides/_rels/slide29.xml.rels><?xml version="1.0" encoding="UTF-8" standalone="yes"?>
<Relationships xmlns="http://schemas.openxmlformats.org/package/2006/relationships"><Relationship Id="rId8" Type="http://schemas.openxmlformats.org/officeDocument/2006/relationships/image" Target="../media/image210.png"/><Relationship Id="rId3" Type="http://schemas.openxmlformats.org/officeDocument/2006/relationships/image" Target="../media/image31.png"/><Relationship Id="rId7" Type="http://schemas.openxmlformats.org/officeDocument/2006/relationships/image" Target="../media/image200.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microsoft.com/office/2007/relationships/hdphoto" Target="../media/hdphoto3.wdp"/><Relationship Id="rId5" Type="http://schemas.openxmlformats.org/officeDocument/2006/relationships/image" Target="../media/image32.png"/><Relationship Id="rId10" Type="http://schemas.openxmlformats.org/officeDocument/2006/relationships/image" Target="../media/image170.png"/><Relationship Id="rId4" Type="http://schemas.microsoft.com/office/2007/relationships/hdphoto" Target="../media/hdphoto2.wdp"/><Relationship Id="rId9" Type="http://schemas.openxmlformats.org/officeDocument/2006/relationships/image" Target="../media/image16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230.png"/><Relationship Id="rId3" Type="http://schemas.openxmlformats.org/officeDocument/2006/relationships/image" Target="../media/image33.png"/><Relationship Id="rId7" Type="http://schemas.microsoft.com/office/2007/relationships/hdphoto" Target="../media/hdphoto3.wdp"/><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32.png"/><Relationship Id="rId5" Type="http://schemas.microsoft.com/office/2007/relationships/hdphoto" Target="../media/hdphoto2.wdp"/><Relationship Id="rId4" Type="http://schemas.openxmlformats.org/officeDocument/2006/relationships/image" Target="../media/image31.png"/><Relationship Id="rId9" Type="http://schemas.openxmlformats.org/officeDocument/2006/relationships/image" Target="../media/image240.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0FDBCC5-A091-530D-C96E-0BFE5F6AFCC1}"/>
              </a:ext>
            </a:extLst>
          </p:cNvPr>
          <p:cNvSpPr txBox="1"/>
          <p:nvPr/>
        </p:nvSpPr>
        <p:spPr>
          <a:xfrm>
            <a:off x="2311884" y="1253448"/>
            <a:ext cx="8059666" cy="3539430"/>
          </a:xfrm>
          <a:prstGeom prst="rect">
            <a:avLst/>
          </a:prstGeom>
          <a:noFill/>
        </p:spPr>
        <p:txBody>
          <a:bodyPr wrap="square" lIns="91440" tIns="45720" rIns="91440" bIns="45720" anchor="t">
            <a:spAutoFit/>
          </a:bodyPr>
          <a:lstStyle/>
          <a:p>
            <a:pPr algn="ctr"/>
            <a:r>
              <a:rPr lang="en-GB" sz="2800" b="1" dirty="0">
                <a:solidFill>
                  <a:srgbClr val="000000"/>
                </a:solidFill>
                <a:latin typeface="Comic Sans MS - 32"/>
              </a:rPr>
              <a:t>Welcome to Amber Class</a:t>
            </a:r>
          </a:p>
          <a:p>
            <a:pPr algn="ctr"/>
            <a:endParaRPr lang="en-GB" sz="2800" b="1" dirty="0">
              <a:solidFill>
                <a:srgbClr val="000000"/>
              </a:solidFill>
              <a:latin typeface="Comic Sans MS - 32"/>
            </a:endParaRPr>
          </a:p>
          <a:p>
            <a:pPr algn="ctr"/>
            <a:r>
              <a:rPr lang="en-US" sz="2800" dirty="0">
                <a:solidFill>
                  <a:srgbClr val="000000"/>
                </a:solidFill>
                <a:latin typeface="Comic Sans MS - 32"/>
              </a:rPr>
              <a:t>Yo</a:t>
            </a:r>
            <a:r>
              <a:rPr lang="en-US" sz="2800" dirty="0">
                <a:solidFill>
                  <a:srgbClr val="000000"/>
                </a:solidFill>
                <a:latin typeface="Comic Sans MS - 28"/>
              </a:rPr>
              <a:t>ur child’s class teacher is: </a:t>
            </a:r>
            <a:r>
              <a:rPr lang="en-US" sz="2800" b="1" dirty="0" err="1">
                <a:solidFill>
                  <a:srgbClr val="000000"/>
                </a:solidFill>
                <a:latin typeface="Comic Sans MS - 28"/>
              </a:rPr>
              <a:t>Mrs</a:t>
            </a:r>
            <a:r>
              <a:rPr lang="en-US" sz="2800" b="1" dirty="0">
                <a:solidFill>
                  <a:srgbClr val="000000"/>
                </a:solidFill>
                <a:latin typeface="Comic Sans MS - 28"/>
              </a:rPr>
              <a:t> Hussain</a:t>
            </a:r>
          </a:p>
          <a:p>
            <a:pPr algn="ctr"/>
            <a:endParaRPr lang="en-US" sz="2800" b="1" dirty="0">
              <a:solidFill>
                <a:srgbClr val="000000"/>
              </a:solidFill>
              <a:latin typeface="Comic Sans MS - 28"/>
            </a:endParaRPr>
          </a:p>
          <a:p>
            <a:pPr algn="ctr"/>
            <a:r>
              <a:rPr lang="en-GB" sz="2800" dirty="0">
                <a:solidFill>
                  <a:srgbClr val="000000"/>
                </a:solidFill>
                <a:latin typeface="Comic Sans MS - 28"/>
              </a:rPr>
              <a:t>The classroom assistant is:</a:t>
            </a:r>
          </a:p>
          <a:p>
            <a:pPr algn="ctr"/>
            <a:r>
              <a:rPr lang="en-GB" sz="2800" dirty="0">
                <a:solidFill>
                  <a:srgbClr val="000000"/>
                </a:solidFill>
                <a:latin typeface="Comic Sans MS - 28"/>
              </a:rPr>
              <a:t>​</a:t>
            </a:r>
            <a:r>
              <a:rPr lang="en-GB" sz="2800" b="1">
                <a:solidFill>
                  <a:srgbClr val="000000"/>
                </a:solidFill>
                <a:latin typeface="Comic Sans MS - 18"/>
              </a:rPr>
              <a:t>Mrs Johal </a:t>
            </a:r>
            <a:endParaRPr lang="en-GB" sz="2800" b="1">
              <a:solidFill>
                <a:srgbClr val="000000"/>
              </a:solidFill>
              <a:latin typeface="Comic Sans MS - 18"/>
              <a:ea typeface="Calibri"/>
              <a:cs typeface="Times New Roman"/>
            </a:endParaRPr>
          </a:p>
          <a:p>
            <a:pPr algn="ctr"/>
            <a:endParaRPr lang="en-GB" sz="2800" dirty="0">
              <a:solidFill>
                <a:srgbClr val="000000"/>
              </a:solidFill>
              <a:latin typeface="Comic Sans MS - 28"/>
            </a:endParaRPr>
          </a:p>
          <a:p>
            <a:pPr algn="ctr"/>
            <a:r>
              <a:rPr lang="en-GB" sz="2800" dirty="0">
                <a:solidFill>
                  <a:srgbClr val="000000"/>
                </a:solidFill>
                <a:latin typeface="Comic Sans MS - 28"/>
              </a:rPr>
              <a:t>Year 1 Lead: </a:t>
            </a:r>
            <a:r>
              <a:rPr lang="en-GB" sz="2800" b="1" dirty="0">
                <a:solidFill>
                  <a:srgbClr val="000000"/>
                </a:solidFill>
                <a:latin typeface="Comic Sans MS - 28"/>
              </a:rPr>
              <a:t>Mrs Cheema</a:t>
            </a:r>
          </a:p>
        </p:txBody>
      </p:sp>
      <p:pic>
        <p:nvPicPr>
          <p:cNvPr id="4" name="Picture 3">
            <a:extLst>
              <a:ext uri="{FF2B5EF4-FFF2-40B4-BE49-F238E27FC236}">
                <a16:creationId xmlns:a16="http://schemas.microsoft.com/office/drawing/2014/main" id="{4CBD31D2-4EC6-40AC-A781-CF3B300E1A57}"/>
              </a:ext>
            </a:extLst>
          </p:cNvPr>
          <p:cNvPicPr>
            <a:picLocks noChangeAspect="1"/>
          </p:cNvPicPr>
          <p:nvPr/>
        </p:nvPicPr>
        <p:blipFill>
          <a:blip r:embed="rId3"/>
          <a:stretch>
            <a:fillRect/>
          </a:stretch>
        </p:blipFill>
        <p:spPr>
          <a:xfrm>
            <a:off x="2847467" y="998691"/>
            <a:ext cx="993734" cy="847417"/>
          </a:xfrm>
          <a:prstGeom prst="rect">
            <a:avLst/>
          </a:prstGeom>
        </p:spPr>
      </p:pic>
      <p:pic>
        <p:nvPicPr>
          <p:cNvPr id="7" name="Picture 6">
            <a:extLst>
              <a:ext uri="{FF2B5EF4-FFF2-40B4-BE49-F238E27FC236}">
                <a16:creationId xmlns:a16="http://schemas.microsoft.com/office/drawing/2014/main" id="{59D92D9E-F12B-4C14-BDCE-F0703BD42201}"/>
              </a:ext>
            </a:extLst>
          </p:cNvPr>
          <p:cNvPicPr>
            <a:picLocks noChangeAspect="1"/>
          </p:cNvPicPr>
          <p:nvPr/>
        </p:nvPicPr>
        <p:blipFill>
          <a:blip r:embed="rId4"/>
          <a:stretch>
            <a:fillRect/>
          </a:stretch>
        </p:blipFill>
        <p:spPr>
          <a:xfrm>
            <a:off x="8882485" y="1132603"/>
            <a:ext cx="997631" cy="847674"/>
          </a:xfrm>
          <a:prstGeom prst="rect">
            <a:avLst/>
          </a:prstGeom>
        </p:spPr>
      </p:pic>
    </p:spTree>
    <p:extLst>
      <p:ext uri="{BB962C8B-B14F-4D97-AF65-F5344CB8AC3E}">
        <p14:creationId xmlns:p14="http://schemas.microsoft.com/office/powerpoint/2010/main" val="450376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90E1BA7-F436-6290-0582-43C1990DA87A}"/>
              </a:ext>
            </a:extLst>
          </p:cNvPr>
          <p:cNvSpPr txBox="1"/>
          <p:nvPr/>
        </p:nvSpPr>
        <p:spPr>
          <a:xfrm>
            <a:off x="1954696" y="412392"/>
            <a:ext cx="8282608" cy="1569660"/>
          </a:xfrm>
          <a:prstGeom prst="rect">
            <a:avLst/>
          </a:prstGeom>
          <a:noFill/>
        </p:spPr>
        <p:txBody>
          <a:bodyPr wrap="square">
            <a:spAutoFit/>
          </a:bodyPr>
          <a:lstStyle/>
          <a:p>
            <a:pPr algn="ctr"/>
            <a:r>
              <a:rPr lang="en-GB" sz="2800" b="1" dirty="0">
                <a:solidFill>
                  <a:srgbClr val="000000"/>
                </a:solidFill>
                <a:latin typeface="Comic Sans MS - 34"/>
              </a:rPr>
              <a:t>School Uniform</a:t>
            </a:r>
          </a:p>
          <a:p>
            <a:pPr algn="ctr"/>
            <a:r>
              <a:rPr lang="en-US" sz="2000" b="1" dirty="0">
                <a:solidFill>
                  <a:srgbClr val="000000"/>
                </a:solidFill>
                <a:latin typeface="Comic Sans MS - 18"/>
              </a:rPr>
              <a:t>*You can order school uniform and PE kits from Vicky’s </a:t>
            </a:r>
          </a:p>
          <a:p>
            <a:pPr algn="ctr"/>
            <a:r>
              <a:rPr lang="en-US" sz="2000" b="1" dirty="0">
                <a:solidFill>
                  <a:srgbClr val="000000"/>
                </a:solidFill>
                <a:latin typeface="Comic Sans MS - 18"/>
              </a:rPr>
              <a:t>(off Yeading Lane - mobile number from office)</a:t>
            </a:r>
          </a:p>
          <a:p>
            <a:pPr algn="ctr"/>
            <a:endParaRPr lang="en-GB" sz="2800" b="1" dirty="0">
              <a:solidFill>
                <a:srgbClr val="000000"/>
              </a:solidFill>
              <a:latin typeface="Comic Sans MS - 34"/>
            </a:endParaRPr>
          </a:p>
        </p:txBody>
      </p:sp>
      <p:sp>
        <p:nvSpPr>
          <p:cNvPr id="5" name="TextBox 4">
            <a:extLst>
              <a:ext uri="{FF2B5EF4-FFF2-40B4-BE49-F238E27FC236}">
                <a16:creationId xmlns:a16="http://schemas.microsoft.com/office/drawing/2014/main" id="{74E136E6-D8EB-BA9C-5ACC-02218BF60C29}"/>
              </a:ext>
            </a:extLst>
          </p:cNvPr>
          <p:cNvSpPr txBox="1"/>
          <p:nvPr/>
        </p:nvSpPr>
        <p:spPr>
          <a:xfrm>
            <a:off x="2981740" y="1535599"/>
            <a:ext cx="8070573" cy="4739759"/>
          </a:xfrm>
          <a:prstGeom prst="rect">
            <a:avLst/>
          </a:prstGeom>
          <a:noFill/>
        </p:spPr>
        <p:txBody>
          <a:bodyPr wrap="square">
            <a:spAutoFit/>
          </a:bodyPr>
          <a:lstStyle/>
          <a:p>
            <a:endParaRPr lang="en-GB" sz="2000" b="1" dirty="0">
              <a:solidFill>
                <a:srgbClr val="000000"/>
              </a:solidFill>
              <a:latin typeface="Comic Sans MS - 18"/>
            </a:endParaRPr>
          </a:p>
          <a:p>
            <a:r>
              <a:rPr lang="en-GB" sz="2000" dirty="0">
                <a:solidFill>
                  <a:srgbClr val="000000"/>
                </a:solidFill>
                <a:latin typeface="Comic Sans MS" panose="030F0902030302020204" pitchFamily="66" charset="0"/>
              </a:rPr>
              <a:t>Boys –    </a:t>
            </a:r>
            <a:r>
              <a:rPr lang="en-US" sz="2000" dirty="0">
                <a:solidFill>
                  <a:srgbClr val="000000"/>
                </a:solidFill>
                <a:latin typeface="Comic Sans MS - 16"/>
              </a:rPr>
              <a:t>Navy jumper with school logo</a:t>
            </a:r>
          </a:p>
          <a:p>
            <a:r>
              <a:rPr lang="en-GB" sz="2000" dirty="0">
                <a:solidFill>
                  <a:srgbClr val="000000"/>
                </a:solidFill>
                <a:latin typeface="Comic Sans MS - 16"/>
              </a:rPr>
              <a:t>               Grey trousers</a:t>
            </a:r>
          </a:p>
          <a:p>
            <a:r>
              <a:rPr lang="en-GB" sz="2000" dirty="0">
                <a:solidFill>
                  <a:srgbClr val="000000"/>
                </a:solidFill>
                <a:latin typeface="Comic Sans MS - 16"/>
              </a:rPr>
              <a:t>               Black shoes – no trainers</a:t>
            </a:r>
          </a:p>
          <a:p>
            <a:r>
              <a:rPr lang="en-GB" sz="1800" dirty="0">
                <a:solidFill>
                  <a:srgbClr val="FF0000"/>
                </a:solidFill>
                <a:latin typeface="Comic Sans MS - 36"/>
              </a:rPr>
              <a:t>                                                                   </a:t>
            </a:r>
            <a:r>
              <a:rPr lang="en-GB" sz="2400" dirty="0">
                <a:solidFill>
                  <a:srgbClr val="FF0000"/>
                </a:solidFill>
                <a:latin typeface="Comic Sans MS - 36"/>
              </a:rPr>
              <a:t>Shoelaces are a no no!</a:t>
            </a:r>
          </a:p>
          <a:p>
            <a:endParaRPr lang="en-GB" sz="1800" dirty="0">
              <a:solidFill>
                <a:srgbClr val="000000"/>
              </a:solidFill>
              <a:latin typeface="Comic Sans MS - 16"/>
            </a:endParaRPr>
          </a:p>
          <a:p>
            <a:r>
              <a:rPr lang="en-GB" sz="2000" dirty="0">
                <a:solidFill>
                  <a:srgbClr val="000000"/>
                </a:solidFill>
                <a:latin typeface="Comic Sans MS - 16"/>
              </a:rPr>
              <a:t>Girls –     </a:t>
            </a:r>
            <a:r>
              <a:rPr lang="en-US" sz="2000" dirty="0">
                <a:solidFill>
                  <a:srgbClr val="000000"/>
                </a:solidFill>
                <a:latin typeface="Comic Sans MS - 16"/>
              </a:rPr>
              <a:t>Navy jumper with school logo.  </a:t>
            </a:r>
          </a:p>
          <a:p>
            <a:r>
              <a:rPr lang="en-GB" sz="2000" dirty="0">
                <a:solidFill>
                  <a:srgbClr val="000000"/>
                </a:solidFill>
                <a:latin typeface="Comic Sans MS - 16"/>
              </a:rPr>
              <a:t>               </a:t>
            </a:r>
            <a:r>
              <a:rPr lang="en-US" sz="2000" dirty="0">
                <a:solidFill>
                  <a:srgbClr val="000000"/>
                </a:solidFill>
                <a:latin typeface="Comic Sans MS - 16"/>
              </a:rPr>
              <a:t>Grey trousers/skirt/pinafore – with grey tights</a:t>
            </a:r>
          </a:p>
          <a:p>
            <a:r>
              <a:rPr lang="en-GB" sz="2000" dirty="0">
                <a:solidFill>
                  <a:srgbClr val="000000"/>
                </a:solidFill>
                <a:latin typeface="Comic Sans MS - 16"/>
              </a:rPr>
              <a:t>               Sturdy, flat, black shoes</a:t>
            </a:r>
          </a:p>
          <a:p>
            <a:r>
              <a:rPr lang="en-GB" sz="2000" dirty="0">
                <a:solidFill>
                  <a:srgbClr val="000000"/>
                </a:solidFill>
                <a:latin typeface="Comic Sans MS - 16"/>
              </a:rPr>
              <a:t>               No coloured hair accessories</a:t>
            </a:r>
          </a:p>
          <a:p>
            <a:endParaRPr lang="en-GB" sz="2000" dirty="0">
              <a:solidFill>
                <a:srgbClr val="000000"/>
              </a:solidFill>
              <a:latin typeface="Comic Sans MS - 16"/>
            </a:endParaRPr>
          </a:p>
          <a:p>
            <a:r>
              <a:rPr lang="en-GB" sz="2000" dirty="0">
                <a:solidFill>
                  <a:srgbClr val="000000"/>
                </a:solidFill>
                <a:latin typeface="Comic Sans MS - 16"/>
              </a:rPr>
              <a:t> Clothing with school logo*</a:t>
            </a:r>
          </a:p>
          <a:p>
            <a:r>
              <a:rPr lang="en-GB" sz="2000" dirty="0">
                <a:solidFill>
                  <a:srgbClr val="000000"/>
                </a:solidFill>
                <a:latin typeface="Comic Sans MS - 16"/>
              </a:rPr>
              <a:t> No hair patterns/jewellery </a:t>
            </a:r>
          </a:p>
          <a:p>
            <a:r>
              <a:rPr lang="en-GB" sz="1800" dirty="0">
                <a:solidFill>
                  <a:srgbClr val="000000"/>
                </a:solidFill>
                <a:latin typeface="Comic Sans MS - 16"/>
              </a:rPr>
              <a:t> </a:t>
            </a:r>
            <a:r>
              <a:rPr lang="en-GB" sz="4000" dirty="0">
                <a:solidFill>
                  <a:srgbClr val="FF0000"/>
                </a:solidFill>
                <a:latin typeface="Comic Sans MS - 36"/>
              </a:rPr>
              <a:t>All named please!</a:t>
            </a:r>
          </a:p>
        </p:txBody>
      </p:sp>
    </p:spTree>
    <p:extLst>
      <p:ext uri="{BB962C8B-B14F-4D97-AF65-F5344CB8AC3E}">
        <p14:creationId xmlns:p14="http://schemas.microsoft.com/office/powerpoint/2010/main" val="1471752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5259457" y="157234"/>
            <a:ext cx="1973377" cy="600164"/>
          </a:xfrm>
          <a:prstGeom prst="rect">
            <a:avLst/>
          </a:prstGeom>
          <a:noFill/>
        </p:spPr>
        <p:txBody>
          <a:bodyPr vert="horz" rtlCol="0">
            <a:spAutoFit/>
          </a:bodyPr>
          <a:lstStyle/>
          <a:p>
            <a:r>
              <a:rPr lang="en-GB" sz="3300" dirty="0">
                <a:solidFill>
                  <a:srgbClr val="000000"/>
                </a:solidFill>
                <a:latin typeface="Comic Sans MS - 44"/>
              </a:rPr>
              <a:t>P.E. Kit</a:t>
            </a:r>
          </a:p>
        </p:txBody>
      </p:sp>
      <p:sp>
        <p:nvSpPr>
          <p:cNvPr id="5" name="TextBox 4">
            <a:extLst>
              <a:ext uri="{FF2B5EF4-FFF2-40B4-BE49-F238E27FC236}">
                <a16:creationId xmlns:a16="http://schemas.microsoft.com/office/drawing/2014/main" id="{CA427D61-55EF-9B8C-AC9F-2AC44F4C249E}"/>
              </a:ext>
            </a:extLst>
          </p:cNvPr>
          <p:cNvSpPr txBox="1"/>
          <p:nvPr/>
        </p:nvSpPr>
        <p:spPr>
          <a:xfrm>
            <a:off x="2902227" y="1351508"/>
            <a:ext cx="6202016" cy="4524315"/>
          </a:xfrm>
          <a:prstGeom prst="rect">
            <a:avLst/>
          </a:prstGeom>
          <a:noFill/>
        </p:spPr>
        <p:txBody>
          <a:bodyPr wrap="square">
            <a:spAutoFit/>
          </a:bodyPr>
          <a:lstStyle/>
          <a:p>
            <a:pPr algn="ctr"/>
            <a:r>
              <a:rPr lang="en-GB" sz="2400" dirty="0">
                <a:solidFill>
                  <a:srgbClr val="000000"/>
                </a:solidFill>
                <a:latin typeface="Comic Sans MS - 22"/>
              </a:rPr>
              <a:t>Boys and Girls</a:t>
            </a:r>
          </a:p>
          <a:p>
            <a:endParaRPr lang="en-GB" sz="2400" dirty="0">
              <a:solidFill>
                <a:srgbClr val="000000"/>
              </a:solidFill>
              <a:latin typeface="Comic Sans MS - 22"/>
            </a:endParaRPr>
          </a:p>
          <a:p>
            <a:pPr marL="342900" indent="-342900">
              <a:buFont typeface="Arial" panose="020B0604020202020204" pitchFamily="34" charset="0"/>
              <a:buChar char="•"/>
            </a:pPr>
            <a:r>
              <a:rPr lang="en-US" sz="2400" dirty="0">
                <a:solidFill>
                  <a:srgbClr val="000000"/>
                </a:solidFill>
                <a:latin typeface="Comic Sans MS - 22"/>
              </a:rPr>
              <a:t>P.E. day - check which day with your class teacher- located within the weekly newsletter</a:t>
            </a:r>
          </a:p>
          <a:p>
            <a:pPr marL="342900" indent="-342900">
              <a:buFont typeface="Arial" panose="020B0604020202020204" pitchFamily="34" charset="0"/>
              <a:buChar char="•"/>
            </a:pPr>
            <a:r>
              <a:rPr lang="en-US" sz="2400" dirty="0">
                <a:solidFill>
                  <a:srgbClr val="000000"/>
                </a:solidFill>
                <a:latin typeface="Comic Sans MS - 22"/>
              </a:rPr>
              <a:t>Navy T-shirt with school logo</a:t>
            </a:r>
          </a:p>
          <a:p>
            <a:pPr marL="342900" indent="-342900">
              <a:buFont typeface="Arial" panose="020B0604020202020204" pitchFamily="34" charset="0"/>
              <a:buChar char="•"/>
            </a:pPr>
            <a:r>
              <a:rPr lang="en-GB" sz="2400" dirty="0">
                <a:solidFill>
                  <a:srgbClr val="000000"/>
                </a:solidFill>
                <a:latin typeface="Comic Sans MS - 22"/>
              </a:rPr>
              <a:t>Navy shorts/</a:t>
            </a:r>
            <a:r>
              <a:rPr lang="en-GB" sz="2400" dirty="0" err="1">
                <a:solidFill>
                  <a:srgbClr val="000000"/>
                </a:solidFill>
                <a:latin typeface="Comic Sans MS - 22"/>
              </a:rPr>
              <a:t>jogpants</a:t>
            </a:r>
            <a:r>
              <a:rPr lang="en-GB" sz="2400" dirty="0">
                <a:solidFill>
                  <a:srgbClr val="000000"/>
                </a:solidFill>
                <a:latin typeface="Comic Sans MS - 22"/>
              </a:rPr>
              <a:t>*</a:t>
            </a:r>
          </a:p>
          <a:p>
            <a:pPr marL="342900" indent="-342900">
              <a:buFont typeface="Arial" panose="020B0604020202020204" pitchFamily="34" charset="0"/>
              <a:buChar char="•"/>
            </a:pPr>
            <a:r>
              <a:rPr lang="en-GB" sz="2400" dirty="0">
                <a:solidFill>
                  <a:srgbClr val="000000"/>
                </a:solidFill>
                <a:latin typeface="Comic Sans MS - 22"/>
              </a:rPr>
              <a:t>Black plimsolls/ trainers</a:t>
            </a:r>
          </a:p>
          <a:p>
            <a:pPr marL="342900" indent="-342900">
              <a:buFont typeface="Arial" panose="020B0604020202020204" pitchFamily="34" charset="0"/>
              <a:buChar char="•"/>
            </a:pPr>
            <a:r>
              <a:rPr lang="en-US" sz="2400" dirty="0">
                <a:solidFill>
                  <a:srgbClr val="000000"/>
                </a:solidFill>
                <a:latin typeface="Comic Sans MS - 22"/>
              </a:rPr>
              <a:t>Children to wear P.E. kits from home</a:t>
            </a:r>
          </a:p>
          <a:p>
            <a:pPr marL="342900" indent="-342900">
              <a:buFont typeface="Arial" panose="020B0604020202020204" pitchFamily="34" charset="0"/>
              <a:buChar char="•"/>
            </a:pPr>
            <a:r>
              <a:rPr lang="en-GB" sz="2400" dirty="0">
                <a:solidFill>
                  <a:srgbClr val="000000"/>
                </a:solidFill>
                <a:latin typeface="Comic Sans MS - 22"/>
              </a:rPr>
              <a:t>Labelled water bottle</a:t>
            </a:r>
          </a:p>
          <a:p>
            <a:endParaRPr lang="en-GB" sz="2400" dirty="0">
              <a:solidFill>
                <a:srgbClr val="000000"/>
              </a:solidFill>
              <a:latin typeface="Comic Sans MS - 22"/>
            </a:endParaRPr>
          </a:p>
          <a:p>
            <a:pPr algn="ctr"/>
            <a:r>
              <a:rPr lang="en-GB" sz="2400" b="1" dirty="0">
                <a:solidFill>
                  <a:srgbClr val="000000"/>
                </a:solidFill>
                <a:latin typeface="Comic Sans MS - 22"/>
              </a:rPr>
              <a:t>All labelled please!</a:t>
            </a:r>
          </a:p>
        </p:txBody>
      </p:sp>
      <p:sp>
        <p:nvSpPr>
          <p:cNvPr id="9" name="TextBox 8">
            <a:extLst>
              <a:ext uri="{FF2B5EF4-FFF2-40B4-BE49-F238E27FC236}">
                <a16:creationId xmlns:a16="http://schemas.microsoft.com/office/drawing/2014/main" id="{DF11D2DA-4652-8ECB-1846-53EF88128D92}"/>
              </a:ext>
            </a:extLst>
          </p:cNvPr>
          <p:cNvSpPr txBox="1"/>
          <p:nvPr/>
        </p:nvSpPr>
        <p:spPr>
          <a:xfrm>
            <a:off x="7232834" y="714576"/>
            <a:ext cx="6096000" cy="400110"/>
          </a:xfrm>
          <a:prstGeom prst="rect">
            <a:avLst/>
          </a:prstGeom>
          <a:noFill/>
        </p:spPr>
        <p:txBody>
          <a:bodyPr wrap="square">
            <a:spAutoFit/>
          </a:bodyPr>
          <a:lstStyle/>
          <a:p>
            <a:r>
              <a:rPr lang="en-GB" sz="2000" b="1" dirty="0">
                <a:solidFill>
                  <a:srgbClr val="FF0000"/>
                </a:solidFill>
                <a:latin typeface="Arial - 31"/>
              </a:rPr>
              <a:t>Tuesday and Wednesday </a:t>
            </a:r>
          </a:p>
        </p:txBody>
      </p:sp>
    </p:spTree>
    <p:extLst>
      <p:ext uri="{BB962C8B-B14F-4D97-AF65-F5344CB8AC3E}">
        <p14:creationId xmlns:p14="http://schemas.microsoft.com/office/powerpoint/2010/main" val="296172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2679387" y="1283389"/>
            <a:ext cx="6400800" cy="640080"/>
          </a:xfrm>
        </p:spPr>
        <p:txBody>
          <a:bodyPr>
            <a:noAutofit/>
          </a:bodyPr>
          <a:lstStyle/>
          <a:p>
            <a:r>
              <a:rPr lang="en-US" dirty="0">
                <a:latin typeface="+mj-lt"/>
              </a:rPr>
              <a:t>Yeading Infant &amp; Nursery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2222187" y="2124637"/>
            <a:ext cx="7315200" cy="1143000"/>
          </a:xfrm>
        </p:spPr>
        <p:txBody>
          <a:bodyPr>
            <a:normAutofit lnSpcReduction="10000"/>
          </a:bodyPr>
          <a:lstStyle/>
          <a:p>
            <a:r>
              <a:rPr lang="en-US" dirty="0"/>
              <a:t>OPAL Play</a:t>
            </a:r>
          </a:p>
        </p:txBody>
      </p:sp>
      <p:pic>
        <p:nvPicPr>
          <p:cNvPr id="1030" name="Picture 6" descr="umbrella and rain boots bundle, clipart free svg file - SVG Heart">
            <a:extLst>
              <a:ext uri="{FF2B5EF4-FFF2-40B4-BE49-F238E27FC236}">
                <a16:creationId xmlns:a16="http://schemas.microsoft.com/office/drawing/2014/main" id="{DB56B81A-8BE5-4FD1-9ED4-2C5EB34CBF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3039" y="251073"/>
            <a:ext cx="1010100" cy="98490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utdoor Play and Learning - OPAL - Play Scotland">
            <a:extLst>
              <a:ext uri="{FF2B5EF4-FFF2-40B4-BE49-F238E27FC236}">
                <a16:creationId xmlns:a16="http://schemas.microsoft.com/office/drawing/2014/main" id="{8A4FBFD3-D9CE-407E-8E36-71751FBD74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0836" y="3590364"/>
            <a:ext cx="3016563" cy="3016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550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335159" y="278771"/>
            <a:ext cx="10075480" cy="2653317"/>
          </a:xfrm>
        </p:spPr>
        <p:txBody>
          <a:bodyPr/>
          <a:lstStyle/>
          <a:p>
            <a:pPr algn="ctr"/>
            <a:r>
              <a:rPr lang="en-US" sz="6000" dirty="0">
                <a:latin typeface="+mn-lt"/>
              </a:rPr>
              <a:t>What is OPAL Play?</a:t>
            </a:r>
            <a:br>
              <a:rPr lang="en-US" sz="6000" dirty="0">
                <a:latin typeface="+mn-lt"/>
              </a:rPr>
            </a:br>
            <a:r>
              <a:rPr lang="en-US" dirty="0">
                <a:latin typeface="+mn-lt"/>
              </a:rPr>
              <a:t>Outdoor Play And Learning</a:t>
            </a: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9781896" y="10814"/>
            <a:ext cx="2422804"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AA93C9A0-9940-4D48-A11F-CD7027D7470C}"/>
              </a:ext>
            </a:extLst>
          </p:cNvPr>
          <p:cNvSpPr txBox="1"/>
          <p:nvPr/>
        </p:nvSpPr>
        <p:spPr>
          <a:xfrm>
            <a:off x="4979130" y="6117564"/>
            <a:ext cx="1321196" cy="923330"/>
          </a:xfrm>
          <a:prstGeom prst="rect">
            <a:avLst/>
          </a:prstGeom>
          <a:noFill/>
        </p:spPr>
        <p:txBody>
          <a:bodyPr wrap="none" rtlCol="0">
            <a:spAutoFit/>
          </a:bodyPr>
          <a:lstStyle/>
          <a:p>
            <a:r>
              <a:rPr lang="en-US" sz="5400" b="1" dirty="0">
                <a:solidFill>
                  <a:srgbClr val="FF0000"/>
                </a:solidFill>
                <a:latin typeface="Comic Neue" panose="02000000000000000000" pitchFamily="50" charset="0"/>
              </a:rPr>
              <a:t>Fun</a:t>
            </a:r>
            <a:endParaRPr lang="en-GB" sz="5400" b="1" dirty="0">
              <a:solidFill>
                <a:srgbClr val="FF0000"/>
              </a:solidFill>
              <a:latin typeface="Comic Neue" panose="02000000000000000000" pitchFamily="50" charset="0"/>
            </a:endParaRPr>
          </a:p>
        </p:txBody>
      </p:sp>
      <p:sp>
        <p:nvSpPr>
          <p:cNvPr id="17" name="TextBox 16">
            <a:extLst>
              <a:ext uri="{FF2B5EF4-FFF2-40B4-BE49-F238E27FC236}">
                <a16:creationId xmlns:a16="http://schemas.microsoft.com/office/drawing/2014/main" id="{2AEA193D-17D3-4516-979A-2616C43E000D}"/>
              </a:ext>
            </a:extLst>
          </p:cNvPr>
          <p:cNvSpPr txBox="1"/>
          <p:nvPr/>
        </p:nvSpPr>
        <p:spPr>
          <a:xfrm>
            <a:off x="2752950" y="1986189"/>
            <a:ext cx="6066084" cy="923330"/>
          </a:xfrm>
          <a:prstGeom prst="rect">
            <a:avLst/>
          </a:prstGeom>
          <a:noFill/>
        </p:spPr>
        <p:txBody>
          <a:bodyPr wrap="none" rtlCol="0">
            <a:spAutoFit/>
          </a:bodyPr>
          <a:lstStyle/>
          <a:p>
            <a:r>
              <a:rPr lang="en-US" sz="5400" b="1" dirty="0">
                <a:solidFill>
                  <a:srgbClr val="7030A0"/>
                </a:solidFill>
                <a:latin typeface="Comic Neue" panose="02000000000000000000" pitchFamily="50" charset="0"/>
              </a:rPr>
              <a:t>Building friendships</a:t>
            </a:r>
            <a:endParaRPr lang="en-GB" sz="5400" b="1" dirty="0">
              <a:solidFill>
                <a:srgbClr val="7030A0"/>
              </a:solidFill>
              <a:latin typeface="Comic Neue" panose="02000000000000000000" pitchFamily="50" charset="0"/>
            </a:endParaRPr>
          </a:p>
        </p:txBody>
      </p:sp>
      <p:sp>
        <p:nvSpPr>
          <p:cNvPr id="18" name="TextBox 17">
            <a:extLst>
              <a:ext uri="{FF2B5EF4-FFF2-40B4-BE49-F238E27FC236}">
                <a16:creationId xmlns:a16="http://schemas.microsoft.com/office/drawing/2014/main" id="{9D145884-02AC-418F-80B2-69612FB690D8}"/>
              </a:ext>
            </a:extLst>
          </p:cNvPr>
          <p:cNvSpPr txBox="1"/>
          <p:nvPr/>
        </p:nvSpPr>
        <p:spPr>
          <a:xfrm>
            <a:off x="2246068" y="4519900"/>
            <a:ext cx="6939720" cy="923330"/>
          </a:xfrm>
          <a:prstGeom prst="rect">
            <a:avLst/>
          </a:prstGeom>
          <a:noFill/>
        </p:spPr>
        <p:txBody>
          <a:bodyPr wrap="none" rtlCol="0">
            <a:spAutoFit/>
          </a:bodyPr>
          <a:lstStyle/>
          <a:p>
            <a:r>
              <a:rPr lang="en-US" sz="5400" b="1" dirty="0">
                <a:solidFill>
                  <a:srgbClr val="FF6699"/>
                </a:solidFill>
                <a:latin typeface="Comic Neue" panose="02000000000000000000" pitchFamily="50" charset="0"/>
              </a:rPr>
              <a:t>Learning Through Play</a:t>
            </a:r>
            <a:endParaRPr lang="en-GB" sz="5400" b="1" dirty="0">
              <a:solidFill>
                <a:srgbClr val="FF6699"/>
              </a:solidFill>
              <a:latin typeface="Comic Neue" panose="02000000000000000000" pitchFamily="50" charset="0"/>
            </a:endParaRPr>
          </a:p>
        </p:txBody>
      </p:sp>
      <p:sp>
        <p:nvSpPr>
          <p:cNvPr id="19" name="TextBox 18">
            <a:extLst>
              <a:ext uri="{FF2B5EF4-FFF2-40B4-BE49-F238E27FC236}">
                <a16:creationId xmlns:a16="http://schemas.microsoft.com/office/drawing/2014/main" id="{17B5B13B-D576-42EB-AB86-65F0DB3F110D}"/>
              </a:ext>
            </a:extLst>
          </p:cNvPr>
          <p:cNvSpPr txBox="1"/>
          <p:nvPr/>
        </p:nvSpPr>
        <p:spPr>
          <a:xfrm>
            <a:off x="2228499" y="2802664"/>
            <a:ext cx="7056740" cy="923330"/>
          </a:xfrm>
          <a:prstGeom prst="rect">
            <a:avLst/>
          </a:prstGeom>
          <a:noFill/>
        </p:spPr>
        <p:txBody>
          <a:bodyPr wrap="none" rtlCol="0">
            <a:spAutoFit/>
          </a:bodyPr>
          <a:lstStyle/>
          <a:p>
            <a:r>
              <a:rPr lang="en-US" sz="5400" b="1" dirty="0">
                <a:solidFill>
                  <a:srgbClr val="FFC000"/>
                </a:solidFill>
                <a:latin typeface="Comic Neue" panose="02000000000000000000" pitchFamily="50" charset="0"/>
              </a:rPr>
              <a:t>Driven by the children </a:t>
            </a:r>
            <a:endParaRPr lang="en-GB" sz="5400" b="1" dirty="0">
              <a:solidFill>
                <a:srgbClr val="FFC000"/>
              </a:solidFill>
              <a:latin typeface="Comic Neue" panose="02000000000000000000" pitchFamily="50" charset="0"/>
            </a:endParaRPr>
          </a:p>
        </p:txBody>
      </p:sp>
      <p:sp>
        <p:nvSpPr>
          <p:cNvPr id="20" name="TextBox 19">
            <a:extLst>
              <a:ext uri="{FF2B5EF4-FFF2-40B4-BE49-F238E27FC236}">
                <a16:creationId xmlns:a16="http://schemas.microsoft.com/office/drawing/2014/main" id="{F8E9153F-7041-4FB6-A01A-CCE467924C40}"/>
              </a:ext>
            </a:extLst>
          </p:cNvPr>
          <p:cNvSpPr txBox="1"/>
          <p:nvPr/>
        </p:nvSpPr>
        <p:spPr>
          <a:xfrm>
            <a:off x="3155607" y="3662494"/>
            <a:ext cx="4560864" cy="923330"/>
          </a:xfrm>
          <a:prstGeom prst="rect">
            <a:avLst/>
          </a:prstGeom>
          <a:noFill/>
        </p:spPr>
        <p:txBody>
          <a:bodyPr wrap="none" rtlCol="0">
            <a:spAutoFit/>
          </a:bodyPr>
          <a:lstStyle/>
          <a:p>
            <a:r>
              <a:rPr lang="en-US" sz="5400" b="1" dirty="0">
                <a:solidFill>
                  <a:schemeClr val="accent2"/>
                </a:solidFill>
                <a:latin typeface="Comic Neue" panose="02000000000000000000" pitchFamily="50" charset="0"/>
              </a:rPr>
              <a:t>Managing Risk</a:t>
            </a:r>
            <a:endParaRPr lang="en-GB" sz="5400" b="1" dirty="0">
              <a:solidFill>
                <a:schemeClr val="accent2"/>
              </a:solidFill>
              <a:latin typeface="Comic Neue" panose="02000000000000000000" pitchFamily="50" charset="0"/>
            </a:endParaRPr>
          </a:p>
        </p:txBody>
      </p:sp>
      <p:sp>
        <p:nvSpPr>
          <p:cNvPr id="21" name="TextBox 20">
            <a:extLst>
              <a:ext uri="{FF2B5EF4-FFF2-40B4-BE49-F238E27FC236}">
                <a16:creationId xmlns:a16="http://schemas.microsoft.com/office/drawing/2014/main" id="{3624BAFC-FC54-4B7F-808C-75CC3F7894C1}"/>
              </a:ext>
            </a:extLst>
          </p:cNvPr>
          <p:cNvSpPr txBox="1"/>
          <p:nvPr/>
        </p:nvSpPr>
        <p:spPr>
          <a:xfrm>
            <a:off x="4151331" y="5326557"/>
            <a:ext cx="2989921" cy="923330"/>
          </a:xfrm>
          <a:prstGeom prst="rect">
            <a:avLst/>
          </a:prstGeom>
          <a:noFill/>
        </p:spPr>
        <p:txBody>
          <a:bodyPr wrap="none" rtlCol="0">
            <a:spAutoFit/>
          </a:bodyPr>
          <a:lstStyle/>
          <a:p>
            <a:r>
              <a:rPr lang="en-US" sz="5400" b="1" dirty="0">
                <a:solidFill>
                  <a:srgbClr val="666699"/>
                </a:solidFill>
                <a:latin typeface="Comic Neue" panose="02000000000000000000" pitchFamily="50" charset="0"/>
              </a:rPr>
              <a:t>Free Play</a:t>
            </a:r>
            <a:endParaRPr lang="en-GB" sz="5400" b="1" dirty="0">
              <a:solidFill>
                <a:srgbClr val="666699"/>
              </a:solidFill>
              <a:latin typeface="Comic Neue" panose="02000000000000000000" pitchFamily="50" charset="0"/>
            </a:endParaRPr>
          </a:p>
        </p:txBody>
      </p:sp>
    </p:spTree>
    <p:extLst>
      <p:ext uri="{BB962C8B-B14F-4D97-AF65-F5344CB8AC3E}">
        <p14:creationId xmlns:p14="http://schemas.microsoft.com/office/powerpoint/2010/main" val="3001952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a:xfrm>
            <a:off x="1155700" y="1193800"/>
            <a:ext cx="10185400" cy="5130800"/>
          </a:xfrm>
        </p:spPr>
        <p:txBody>
          <a:bodyPr>
            <a:normAutofit fontScale="92500" lnSpcReduction="10000"/>
          </a:bodyPr>
          <a:lstStyle/>
          <a:p>
            <a:pPr algn="ctr"/>
            <a:r>
              <a:rPr lang="en-US" sz="3900" b="1" i="0" u="sng" dirty="0">
                <a:solidFill>
                  <a:srgbClr val="003366"/>
                </a:solidFill>
                <a:effectLst/>
                <a:latin typeface="Calibri" panose="020F0502020204030204" pitchFamily="34" charset="0"/>
              </a:rPr>
              <a:t>Significant impact on…</a:t>
            </a:r>
          </a:p>
          <a:p>
            <a:pPr algn="l">
              <a:buFont typeface="Arial" panose="020B0604020202020204" pitchFamily="34" charset="0"/>
              <a:buChar char="•"/>
            </a:pPr>
            <a:r>
              <a:rPr lang="en-US" sz="2800" b="1" i="0" dirty="0">
                <a:solidFill>
                  <a:srgbClr val="003366"/>
                </a:solidFill>
                <a:effectLst/>
                <a:latin typeface="Calibri" panose="020F0502020204030204" pitchFamily="34" charset="0"/>
              </a:rPr>
              <a:t>Behaviour</a:t>
            </a:r>
            <a:r>
              <a:rPr lang="en-US" sz="2100" b="0" i="0" dirty="0">
                <a:solidFill>
                  <a:srgbClr val="003366"/>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happy children – 20% of school is playtime.</a:t>
            </a:r>
          </a:p>
          <a:p>
            <a:pPr algn="l"/>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2800" b="1" i="0" dirty="0">
                <a:solidFill>
                  <a:srgbClr val="003366"/>
                </a:solidFill>
                <a:effectLst/>
                <a:latin typeface="Calibri" panose="020F0502020204030204" pitchFamily="34" charset="0"/>
              </a:rPr>
              <a:t>Accidents</a:t>
            </a:r>
            <a:r>
              <a:rPr lang="en-US" sz="2100" b="0" i="0" dirty="0">
                <a:solidFill>
                  <a:srgbClr val="003366"/>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OPAL schools have up to 80% less reported accidents due to managing risk.</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2800" b="1" i="0" dirty="0">
                <a:solidFill>
                  <a:srgbClr val="003366"/>
                </a:solidFill>
                <a:effectLst/>
                <a:latin typeface="Calibri" panose="020F0502020204030204" pitchFamily="34" charset="0"/>
              </a:rPr>
              <a:t>Self-regulation</a:t>
            </a:r>
            <a:r>
              <a:rPr lang="en-US" sz="2100" b="0" i="0" dirty="0">
                <a:solidFill>
                  <a:srgbClr val="333333"/>
                </a:solidFill>
                <a:effectLst/>
                <a:latin typeface="Calibri" panose="020F0502020204030204" pitchFamily="34" charset="0"/>
              </a:rPr>
              <a:t> - learn to self regulate through practice, trust and freedom.</a:t>
            </a:r>
          </a:p>
          <a:p>
            <a:pPr algn="l"/>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2800" b="1" i="0" dirty="0">
                <a:solidFill>
                  <a:srgbClr val="003366"/>
                </a:solidFill>
                <a:effectLst/>
                <a:latin typeface="Calibri" panose="020F0502020204030204" pitchFamily="34" charset="0"/>
              </a:rPr>
              <a:t>Physical activity</a:t>
            </a:r>
            <a:r>
              <a:rPr lang="en-US" sz="2800" b="0"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significantly more active.</a:t>
            </a:r>
          </a:p>
          <a:p>
            <a:pPr algn="l"/>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2800" b="1" i="0" dirty="0">
                <a:solidFill>
                  <a:srgbClr val="003366"/>
                </a:solidFill>
                <a:effectLst/>
                <a:latin typeface="Calibri" panose="020F0502020204030204" pitchFamily="34" charset="0"/>
              </a:rPr>
              <a:t>Mental well-being</a:t>
            </a:r>
            <a:r>
              <a:rPr lang="en-US" sz="2800" b="0"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children are happier.</a:t>
            </a:r>
          </a:p>
          <a:p>
            <a:pPr algn="l"/>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2800" b="1" i="0" dirty="0">
                <a:solidFill>
                  <a:srgbClr val="003366"/>
                </a:solidFill>
                <a:effectLst/>
                <a:latin typeface="Calibri" panose="020F0502020204030204" pitchFamily="34" charset="0"/>
              </a:rPr>
              <a:t>Social and emotional development</a:t>
            </a:r>
            <a:r>
              <a:rPr lang="en-US" sz="2800" b="0"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Good play is where relationships are practiced.</a:t>
            </a:r>
          </a:p>
          <a:p>
            <a:endParaRPr lang="en-US" dirty="0"/>
          </a:p>
          <a:p>
            <a:endParaRPr lang="en-US" dirty="0"/>
          </a:p>
        </p:txBody>
      </p:sp>
    </p:spTree>
    <p:extLst>
      <p:ext uri="{BB962C8B-B14F-4D97-AF65-F5344CB8AC3E}">
        <p14:creationId xmlns:p14="http://schemas.microsoft.com/office/powerpoint/2010/main" val="3672510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a:xfrm>
            <a:off x="1092200" y="1727200"/>
            <a:ext cx="10045700" cy="5130800"/>
          </a:xfrm>
        </p:spPr>
        <p:txBody>
          <a:bodyPr>
            <a:normAutofit fontScale="92500" lnSpcReduction="10000"/>
          </a:bodyPr>
          <a:lstStyle/>
          <a:p>
            <a:pPr algn="l">
              <a:buFont typeface="Arial" panose="020B0604020202020204" pitchFamily="34" charset="0"/>
              <a:buChar char="•"/>
            </a:pPr>
            <a:r>
              <a:rPr lang="en-US" sz="2800" b="1" i="0" dirty="0">
                <a:solidFill>
                  <a:srgbClr val="003366"/>
                </a:solidFill>
                <a:effectLst/>
                <a:latin typeface="Calibri" panose="020F0502020204030204" pitchFamily="34" charset="0"/>
              </a:rPr>
              <a:t>Links to formal learning</a:t>
            </a:r>
            <a:r>
              <a:rPr lang="en-US" sz="2800" b="0"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increased creativity, imagination and collaborative skills</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3000" b="1" i="0" dirty="0">
                <a:solidFill>
                  <a:srgbClr val="003366"/>
                </a:solidFill>
                <a:effectLst/>
                <a:latin typeface="Calibri" panose="020F0502020204030204" pitchFamily="34" charset="0"/>
              </a:rPr>
              <a:t>Attendance</a:t>
            </a:r>
            <a:r>
              <a:rPr lang="en-US" sz="2100" b="1"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children can't wait to come to OPAL schools because they have such fun</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3000" b="1" i="0" dirty="0">
                <a:solidFill>
                  <a:srgbClr val="003366"/>
                </a:solidFill>
                <a:effectLst/>
                <a:latin typeface="Calibri" panose="020F0502020204030204" pitchFamily="34" charset="0"/>
              </a:rPr>
              <a:t>Parents</a:t>
            </a:r>
            <a:r>
              <a:rPr lang="en-US" sz="2100" b="0" i="0" dirty="0">
                <a:solidFill>
                  <a:srgbClr val="333333"/>
                </a:solidFill>
                <a:effectLst/>
                <a:latin typeface="Calibri" panose="020F0502020204030204" pitchFamily="34" charset="0"/>
              </a:rPr>
              <a:t> - are happier</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3000" b="1" i="0" dirty="0">
                <a:solidFill>
                  <a:srgbClr val="003366"/>
                </a:solidFill>
                <a:effectLst/>
                <a:latin typeface="Calibri" panose="020F0502020204030204" pitchFamily="34" charset="0"/>
              </a:rPr>
              <a:t>Rights</a:t>
            </a:r>
            <a:r>
              <a:rPr lang="en-US" sz="3000" b="0" i="0" dirty="0">
                <a:solidFill>
                  <a:srgbClr val="003366"/>
                </a:solidFill>
                <a:effectLst/>
                <a:latin typeface="Calibri" panose="020F0502020204030204" pitchFamily="34" charset="0"/>
              </a:rPr>
              <a:t> </a:t>
            </a:r>
            <a:r>
              <a:rPr lang="en-US" sz="3000" b="0" i="0" dirty="0">
                <a:solidFill>
                  <a:srgbClr val="333333"/>
                </a:solidFill>
                <a:effectLst/>
                <a:latin typeface="Calibri" panose="020F0502020204030204" pitchFamily="34" charset="0"/>
              </a:rPr>
              <a:t>- </a:t>
            </a:r>
            <a:r>
              <a:rPr lang="en-US" sz="2100" b="0" i="0" dirty="0">
                <a:solidFill>
                  <a:srgbClr val="333333"/>
                </a:solidFill>
                <a:effectLst/>
                <a:latin typeface="Calibri" panose="020F0502020204030204" pitchFamily="34" charset="0"/>
              </a:rPr>
              <a:t>Play is a child's right as recognized by the UN Convention on the Rights of the Child</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3000" b="1" i="0" dirty="0">
                <a:solidFill>
                  <a:srgbClr val="003366"/>
                </a:solidFill>
                <a:effectLst/>
                <a:latin typeface="Calibri" panose="020F0502020204030204" pitchFamily="34" charset="0"/>
              </a:rPr>
              <a:t>OFSTED</a:t>
            </a:r>
            <a:r>
              <a:rPr lang="en-US" sz="2100" b="0" i="0" dirty="0">
                <a:solidFill>
                  <a:srgbClr val="333333"/>
                </a:solidFill>
                <a:effectLst/>
                <a:latin typeface="Calibri" panose="020F0502020204030204" pitchFamily="34" charset="0"/>
              </a:rPr>
              <a:t> - OPAL schools can easily provide evidence on their approach to wellbeing and                                                       inclusion</a:t>
            </a:r>
          </a:p>
          <a:p>
            <a:pPr algn="l">
              <a:buFont typeface="Arial" panose="020B0604020202020204" pitchFamily="34" charset="0"/>
              <a:buChar char="•"/>
            </a:pPr>
            <a:endParaRPr lang="en-US" sz="2100" b="0" i="0" dirty="0">
              <a:solidFill>
                <a:srgbClr val="333333"/>
              </a:solidFill>
              <a:effectLst/>
              <a:latin typeface="Calibri" panose="020F0502020204030204" pitchFamily="34" charset="0"/>
            </a:endParaRPr>
          </a:p>
          <a:p>
            <a:pPr algn="l">
              <a:buFont typeface="Arial" panose="020B0604020202020204" pitchFamily="34" charset="0"/>
              <a:buChar char="•"/>
            </a:pPr>
            <a:r>
              <a:rPr lang="en-US" sz="3000" b="1" i="0" dirty="0">
                <a:solidFill>
                  <a:srgbClr val="003366"/>
                </a:solidFill>
                <a:effectLst/>
                <a:latin typeface="Calibri" panose="020F0502020204030204" pitchFamily="34" charset="0"/>
              </a:rPr>
              <a:t>Risk</a:t>
            </a:r>
            <a:r>
              <a:rPr lang="en-US" sz="3000" b="0" i="0" dirty="0">
                <a:solidFill>
                  <a:srgbClr val="003366"/>
                </a:solidFill>
                <a:effectLst/>
                <a:latin typeface="Calibri" panose="020F0502020204030204" pitchFamily="34" charset="0"/>
              </a:rPr>
              <a:t> </a:t>
            </a:r>
            <a:r>
              <a:rPr lang="en-US" sz="2100" b="0" i="0" dirty="0">
                <a:solidFill>
                  <a:srgbClr val="333333"/>
                </a:solidFill>
                <a:effectLst/>
                <a:latin typeface="Calibri" panose="020F0502020204030204" pitchFamily="34" charset="0"/>
              </a:rPr>
              <a:t>- OPAL schools report significant improvements in children's ability to identify and manage risk</a:t>
            </a:r>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Outdoor Play and Learning (OPAL) - Daubeney Primary School">
            <a:extLst>
              <a:ext uri="{FF2B5EF4-FFF2-40B4-BE49-F238E27FC236}">
                <a16:creationId xmlns:a16="http://schemas.microsoft.com/office/drawing/2014/main" id="{FFEEE8CD-1C5B-4183-9D7F-B81F40528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112" y="118280"/>
            <a:ext cx="9375775" cy="6621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927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489C1B-E610-4A9C-9D28-118BB1DC57A9}"/>
              </a:ext>
            </a:extLst>
          </p:cNvPr>
          <p:cNvSpPr>
            <a:spLocks noGrp="1"/>
          </p:cNvSpPr>
          <p:nvPr>
            <p:ph type="title"/>
          </p:nvPr>
        </p:nvSpPr>
        <p:spPr/>
        <p:txBody>
          <a:bodyPr/>
          <a:lstStyle/>
          <a:p>
            <a:r>
              <a:rPr lang="en-US" dirty="0"/>
              <a:t>Get Involved</a:t>
            </a:r>
          </a:p>
          <a:p>
            <a:endParaRPr lang="en-US" dirty="0"/>
          </a:p>
        </p:txBody>
      </p:sp>
      <p:sp>
        <p:nvSpPr>
          <p:cNvPr id="3" name="Text Placeholder 2">
            <a:extLst>
              <a:ext uri="{FF2B5EF4-FFF2-40B4-BE49-F238E27FC236}">
                <a16:creationId xmlns:a16="http://schemas.microsoft.com/office/drawing/2014/main" id="{1795168B-77B1-A847-B1E3-2433BEBFD31A}"/>
              </a:ext>
            </a:extLst>
          </p:cNvPr>
          <p:cNvSpPr>
            <a:spLocks noGrp="1"/>
          </p:cNvSpPr>
          <p:nvPr>
            <p:ph type="body" sz="quarter" idx="11"/>
          </p:nvPr>
        </p:nvSpPr>
        <p:spPr>
          <a:xfrm>
            <a:off x="1790700" y="2551492"/>
            <a:ext cx="8702038" cy="4014408"/>
          </a:xfrm>
        </p:spPr>
        <p:txBody>
          <a:bodyPr>
            <a:normAutofit fontScale="55000" lnSpcReduction="20000"/>
          </a:bodyPr>
          <a:lstStyle/>
          <a:p>
            <a:pPr marL="285750" indent="-285750" algn="l">
              <a:lnSpc>
                <a:spcPts val="2800"/>
              </a:lnSpc>
              <a:buFont typeface="Arial" panose="020B0604020202020204" pitchFamily="34" charset="0"/>
              <a:buChar char="•"/>
            </a:pPr>
            <a:r>
              <a:rPr lang="en-US" sz="4000" dirty="0"/>
              <a:t>Please bring wellies for your child to keep at school – clearly labelled.</a:t>
            </a:r>
          </a:p>
          <a:p>
            <a:pPr marL="285750" indent="-285750" algn="l">
              <a:lnSpc>
                <a:spcPts val="2800"/>
              </a:lnSpc>
              <a:buFont typeface="Arial" panose="020B0604020202020204" pitchFamily="34" charset="0"/>
              <a:buChar char="•"/>
            </a:pPr>
            <a:endParaRPr lang="en-US" sz="4000" dirty="0"/>
          </a:p>
          <a:p>
            <a:pPr marL="285750" indent="-285750" algn="l">
              <a:lnSpc>
                <a:spcPts val="2800"/>
              </a:lnSpc>
              <a:buFont typeface="Arial" panose="020B0604020202020204" pitchFamily="34" charset="0"/>
              <a:buChar char="•"/>
            </a:pPr>
            <a:r>
              <a:rPr lang="en-US" sz="4000" dirty="0"/>
              <a:t>Please bring waterproof clothing – clearly labelled. </a:t>
            </a:r>
          </a:p>
          <a:p>
            <a:pPr marL="285750" indent="-285750" algn="l">
              <a:lnSpc>
                <a:spcPts val="2800"/>
              </a:lnSpc>
              <a:buFont typeface="Arial" panose="020B0604020202020204" pitchFamily="34" charset="0"/>
              <a:buChar char="•"/>
            </a:pPr>
            <a:endParaRPr lang="en-US" sz="4000" dirty="0"/>
          </a:p>
          <a:p>
            <a:pPr marL="285750" indent="-285750" algn="l">
              <a:lnSpc>
                <a:spcPts val="2800"/>
              </a:lnSpc>
              <a:buFont typeface="Arial" panose="020B0604020202020204" pitchFamily="34" charset="0"/>
              <a:buChar char="•"/>
            </a:pPr>
            <a:r>
              <a:rPr lang="en-US" sz="4000" dirty="0"/>
              <a:t>We kindly ask for any </a:t>
            </a:r>
            <a:r>
              <a:rPr lang="en-US" sz="4400" b="1" dirty="0"/>
              <a:t>donations </a:t>
            </a:r>
            <a:r>
              <a:rPr lang="en-US" sz="4400" dirty="0"/>
              <a:t>– </a:t>
            </a:r>
            <a:r>
              <a:rPr lang="en-US" sz="4400" b="1" dirty="0"/>
              <a:t>in good, clean condition</a:t>
            </a:r>
          </a:p>
          <a:p>
            <a:pPr algn="l">
              <a:lnSpc>
                <a:spcPts val="2800"/>
              </a:lnSpc>
            </a:pPr>
            <a:r>
              <a:rPr lang="en-US" sz="4000" dirty="0"/>
              <a:t>     Such as old wellies, dressing up clothes, small world items </a:t>
            </a:r>
            <a:r>
              <a:rPr lang="en-US" sz="4000" dirty="0" err="1"/>
              <a:t>etc</a:t>
            </a:r>
            <a:endParaRPr lang="en-US" sz="4000" dirty="0"/>
          </a:p>
          <a:p>
            <a:pPr marL="285750" indent="-285750" algn="l">
              <a:lnSpc>
                <a:spcPts val="2800"/>
              </a:lnSpc>
              <a:buFont typeface="Arial" panose="020B0604020202020204" pitchFamily="34" charset="0"/>
              <a:buChar char="•"/>
            </a:pPr>
            <a:endParaRPr lang="en-US" sz="4000" dirty="0"/>
          </a:p>
          <a:p>
            <a:pPr marL="285750" indent="-285750" algn="l">
              <a:lnSpc>
                <a:spcPts val="2800"/>
              </a:lnSpc>
              <a:buFont typeface="Arial" panose="020B0604020202020204" pitchFamily="34" charset="0"/>
              <a:buChar char="•"/>
            </a:pPr>
            <a:r>
              <a:rPr lang="en-US" sz="4000" dirty="0"/>
              <a:t>The children love to play in all weather.</a:t>
            </a:r>
          </a:p>
          <a:p>
            <a:pPr marL="285750" indent="-285750" algn="l">
              <a:lnSpc>
                <a:spcPts val="2800"/>
              </a:lnSpc>
              <a:buFont typeface="Arial" panose="020B0604020202020204" pitchFamily="34" charset="0"/>
              <a:buChar char="•"/>
            </a:pPr>
            <a:endParaRPr lang="en-US" dirty="0"/>
          </a:p>
          <a:p>
            <a:endParaRPr lang="en-US" dirty="0"/>
          </a:p>
          <a:p>
            <a:endParaRPr lang="en-US" dirty="0"/>
          </a:p>
        </p:txBody>
      </p:sp>
    </p:spTree>
    <p:extLst>
      <p:ext uri="{BB962C8B-B14F-4D97-AF65-F5344CB8AC3E}">
        <p14:creationId xmlns:p14="http://schemas.microsoft.com/office/powerpoint/2010/main" val="1120563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78804C-B2E2-415D-8F3E-B57C9BECDCD3}"/>
              </a:ext>
            </a:extLst>
          </p:cNvPr>
          <p:cNvPicPr>
            <a:picLocks noChangeAspect="1"/>
          </p:cNvPicPr>
          <p:nvPr/>
        </p:nvPicPr>
        <p:blipFill>
          <a:blip r:embed="rId2"/>
          <a:stretch>
            <a:fillRect/>
          </a:stretch>
        </p:blipFill>
        <p:spPr>
          <a:xfrm>
            <a:off x="1790700" y="72937"/>
            <a:ext cx="7934890" cy="6683978"/>
          </a:xfrm>
          <a:prstGeom prst="rect">
            <a:avLst/>
          </a:prstGeom>
        </p:spPr>
      </p:pic>
      <p:pic>
        <p:nvPicPr>
          <p:cNvPr id="4098" name="Picture 2" descr="Cross Out Mark Comments - Cross Icon Png Transparent Clipart (#283880) -  PikPng">
            <a:extLst>
              <a:ext uri="{FF2B5EF4-FFF2-40B4-BE49-F238E27FC236}">
                <a16:creationId xmlns:a16="http://schemas.microsoft.com/office/drawing/2014/main" id="{BD388A7D-5046-4EB8-B1E0-CA7FD376E4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675630" y="4267820"/>
            <a:ext cx="372870" cy="391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134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p:txBody>
          <a:bodyPr/>
          <a:lstStyle/>
          <a:p>
            <a:r>
              <a:rPr lang="en-US" dirty="0"/>
              <a:t>Class Information</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569708" y="1739901"/>
            <a:ext cx="8523492" cy="4660900"/>
          </a:xfrm>
        </p:spPr>
        <p:txBody>
          <a:bodyPr vert="horz" lIns="91440" tIns="45720" rIns="91440" bIns="45720" rtlCol="0" anchor="t">
            <a:normAutofit/>
          </a:bodyPr>
          <a:lstStyle/>
          <a:p>
            <a:pPr marL="285750" indent="-285750" algn="l">
              <a:lnSpc>
                <a:spcPts val="2800"/>
              </a:lnSpc>
              <a:buFont typeface="Arial" panose="020B0604020202020204" pitchFamily="34" charset="0"/>
              <a:buChar char="•"/>
            </a:pPr>
            <a:r>
              <a:rPr lang="en-US" sz="2400" dirty="0"/>
              <a:t>We are looking for an </a:t>
            </a:r>
            <a:r>
              <a:rPr lang="en-US" sz="2400" b="1" dirty="0"/>
              <a:t>OPAL Play Parent champion </a:t>
            </a:r>
            <a:r>
              <a:rPr lang="en-US" sz="2400" dirty="0"/>
              <a:t>to support the school. </a:t>
            </a:r>
          </a:p>
          <a:p>
            <a:pPr marL="285750" indent="-285750" algn="l">
              <a:lnSpc>
                <a:spcPts val="2800"/>
              </a:lnSpc>
              <a:buFont typeface="Arial" panose="020B0604020202020204" pitchFamily="34" charset="0"/>
              <a:buChar char="•"/>
            </a:pPr>
            <a:endParaRPr lang="en-US" sz="2400" dirty="0"/>
          </a:p>
          <a:p>
            <a:pPr marL="285750" indent="-285750" algn="l">
              <a:lnSpc>
                <a:spcPts val="2800"/>
              </a:lnSpc>
              <a:buFont typeface="Arial" panose="020B0604020202020204" pitchFamily="34" charset="0"/>
              <a:buChar char="•"/>
            </a:pPr>
            <a:r>
              <a:rPr lang="en-US" sz="2400" dirty="0"/>
              <a:t>We are looking for an </a:t>
            </a:r>
            <a:r>
              <a:rPr lang="en-US" sz="2400" b="1" dirty="0"/>
              <a:t>OPAL Play Governor </a:t>
            </a:r>
            <a:r>
              <a:rPr lang="en-US" sz="2400" dirty="0"/>
              <a:t>to support the school. See Mrs. Ahluwalia for more information. </a:t>
            </a:r>
          </a:p>
          <a:p>
            <a:pPr marL="285750" indent="-285750" algn="l">
              <a:lnSpc>
                <a:spcPts val="2800"/>
              </a:lnSpc>
              <a:buFont typeface="Arial" panose="020B0604020202020204" pitchFamily="34" charset="0"/>
              <a:buChar char="•"/>
            </a:pPr>
            <a:endParaRPr lang="en-US" sz="2400" dirty="0"/>
          </a:p>
          <a:p>
            <a:pPr marL="285750" indent="-285750" algn="l">
              <a:lnSpc>
                <a:spcPts val="2800"/>
              </a:lnSpc>
              <a:buFont typeface="Arial" panose="020B0604020202020204" pitchFamily="34" charset="0"/>
              <a:buChar char="•"/>
            </a:pPr>
            <a:r>
              <a:rPr lang="en-US" sz="2400" dirty="0"/>
              <a:t>Bring </a:t>
            </a:r>
            <a:r>
              <a:rPr lang="en-US" sz="2400" b="1" dirty="0"/>
              <a:t>in donations </a:t>
            </a:r>
            <a:r>
              <a:rPr lang="en-US" sz="2400" dirty="0"/>
              <a:t>for the school – see list</a:t>
            </a:r>
          </a:p>
          <a:p>
            <a:pPr marL="285750" indent="-285750" algn="l">
              <a:lnSpc>
                <a:spcPts val="2800"/>
              </a:lnSpc>
              <a:buFont typeface="Arial" panose="020B0604020202020204" pitchFamily="34" charset="0"/>
              <a:buChar char="•"/>
            </a:pPr>
            <a:endParaRPr lang="en-US" sz="2400" dirty="0"/>
          </a:p>
          <a:p>
            <a:pPr marL="285750" indent="-285750" algn="l">
              <a:lnSpc>
                <a:spcPts val="2800"/>
              </a:lnSpc>
              <a:buFont typeface="Arial" panose="020B0604020202020204" pitchFamily="34" charset="0"/>
              <a:buChar char="•"/>
            </a:pPr>
            <a:r>
              <a:rPr lang="en-US" sz="2400" dirty="0"/>
              <a:t>Any </a:t>
            </a:r>
            <a:r>
              <a:rPr lang="en-US" sz="2400" b="1" dirty="0"/>
              <a:t>handy parents </a:t>
            </a:r>
            <a:r>
              <a:rPr lang="en-US" sz="2400" dirty="0"/>
              <a:t>that can help with building and creating fantastic ideas. </a:t>
            </a:r>
            <a:endParaRPr lang="en-US" sz="2400" dirty="0">
              <a:ea typeface="Calibri"/>
              <a:cs typeface="Calibri"/>
            </a:endParaRPr>
          </a:p>
          <a:p>
            <a:pPr marL="285750" indent="-285750" algn="l">
              <a:lnSpc>
                <a:spcPts val="2800"/>
              </a:lnSpc>
              <a:buFont typeface="Arial" panose="020B0604020202020204" pitchFamily="34" charset="0"/>
              <a:buChar char="•"/>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8902700" y="1714500"/>
            <a:ext cx="2363992" cy="28321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02246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89D0091-3716-FA3F-4BD8-6EA5DD9E2429}"/>
              </a:ext>
            </a:extLst>
          </p:cNvPr>
          <p:cNvSpPr txBox="1"/>
          <p:nvPr/>
        </p:nvSpPr>
        <p:spPr>
          <a:xfrm>
            <a:off x="5367131" y="120134"/>
            <a:ext cx="6096000" cy="584775"/>
          </a:xfrm>
          <a:prstGeom prst="rect">
            <a:avLst/>
          </a:prstGeom>
          <a:noFill/>
        </p:spPr>
        <p:txBody>
          <a:bodyPr wrap="square">
            <a:spAutoFit/>
          </a:bodyPr>
          <a:lstStyle/>
          <a:p>
            <a:r>
              <a:rPr lang="en-GB" sz="3200" b="1" dirty="0">
                <a:solidFill>
                  <a:srgbClr val="000000"/>
                </a:solidFill>
                <a:latin typeface="Comic Sans MS - 44"/>
              </a:rPr>
              <a:t>Times</a:t>
            </a:r>
          </a:p>
        </p:txBody>
      </p:sp>
      <p:sp>
        <p:nvSpPr>
          <p:cNvPr id="8" name="TextBox 7">
            <a:extLst>
              <a:ext uri="{FF2B5EF4-FFF2-40B4-BE49-F238E27FC236}">
                <a16:creationId xmlns:a16="http://schemas.microsoft.com/office/drawing/2014/main" id="{0FC95E23-F81E-324F-91F0-47437D60544D}"/>
              </a:ext>
            </a:extLst>
          </p:cNvPr>
          <p:cNvSpPr txBox="1"/>
          <p:nvPr/>
        </p:nvSpPr>
        <p:spPr>
          <a:xfrm>
            <a:off x="2392017" y="825042"/>
            <a:ext cx="7407965" cy="5324535"/>
          </a:xfrm>
          <a:prstGeom prst="rect">
            <a:avLst/>
          </a:prstGeom>
          <a:noFill/>
        </p:spPr>
        <p:txBody>
          <a:bodyPr wrap="square" lIns="91440" tIns="45720" rIns="91440" bIns="45720" anchor="t">
            <a:spAutoFit/>
          </a:bodyPr>
          <a:lstStyle/>
          <a:p>
            <a:pPr algn="ctr"/>
            <a:r>
              <a:rPr lang="en-US" sz="2000" dirty="0">
                <a:solidFill>
                  <a:srgbClr val="000000"/>
                </a:solidFill>
                <a:latin typeface="Comic Sans MS - 18"/>
              </a:rPr>
              <a:t>Year 1 morning doors open </a:t>
            </a:r>
            <a:r>
              <a:rPr lang="en-US" sz="2000" dirty="0">
                <a:solidFill>
                  <a:srgbClr val="FF0000"/>
                </a:solidFill>
                <a:latin typeface="Comic Sans MS - 18"/>
              </a:rPr>
              <a:t>8.45am</a:t>
            </a:r>
          </a:p>
          <a:p>
            <a:pPr algn="ctr"/>
            <a:r>
              <a:rPr lang="en-GB" sz="2000" dirty="0">
                <a:solidFill>
                  <a:srgbClr val="000000"/>
                </a:solidFill>
                <a:latin typeface="Comic Sans MS - 18"/>
              </a:rPr>
              <a:t>School finishes </a:t>
            </a:r>
            <a:r>
              <a:rPr lang="en-GB" sz="2000" dirty="0">
                <a:solidFill>
                  <a:srgbClr val="FF0000"/>
                </a:solidFill>
                <a:latin typeface="Comic Sans MS - 18"/>
              </a:rPr>
              <a:t>3.10pm </a:t>
            </a:r>
            <a:r>
              <a:rPr lang="en-GB" sz="2000" dirty="0">
                <a:solidFill>
                  <a:srgbClr val="000000"/>
                </a:solidFill>
                <a:latin typeface="Comic Sans MS - 18"/>
              </a:rPr>
              <a:t>- Please be punctual!</a:t>
            </a:r>
          </a:p>
          <a:p>
            <a:pPr algn="ctr"/>
            <a:r>
              <a:rPr lang="en-US" sz="2000" dirty="0">
                <a:solidFill>
                  <a:srgbClr val="000000"/>
                </a:solidFill>
                <a:latin typeface="Comic Sans MS - 18"/>
              </a:rPr>
              <a:t>Please line away from the door with distance between you and other ​parents/children.</a:t>
            </a:r>
            <a:endParaRPr lang="en-GB" sz="2000" dirty="0">
              <a:solidFill>
                <a:srgbClr val="000000"/>
              </a:solidFill>
              <a:latin typeface="Comic Sans MS - 18"/>
            </a:endParaRPr>
          </a:p>
          <a:p>
            <a:pPr marL="342900" indent="-342900">
              <a:buFont typeface="Arial" panose="020B0604020202020204" pitchFamily="34" charset="0"/>
              <a:buChar char="•"/>
            </a:pPr>
            <a:r>
              <a:rPr lang="en-US" sz="2000" dirty="0">
                <a:solidFill>
                  <a:srgbClr val="000000"/>
                </a:solidFill>
                <a:latin typeface="Comic Sans MS - 18"/>
              </a:rPr>
              <a:t>Other parents/guardians picking up your child or if running late, ​please let school office or teachers know</a:t>
            </a:r>
            <a:r>
              <a:rPr lang="en-US" sz="2000" dirty="0">
                <a:solidFill>
                  <a:srgbClr val="FF0000"/>
                </a:solidFill>
                <a:latin typeface="Comic Sans MS - 18"/>
              </a:rPr>
              <a:t> </a:t>
            </a:r>
            <a:r>
              <a:rPr lang="en-US" sz="2000" u="sng" dirty="0">
                <a:solidFill>
                  <a:srgbClr val="FF0000"/>
                </a:solidFill>
                <a:latin typeface="Comic Sans MS - 18"/>
              </a:rPr>
              <a:t>in advance.</a:t>
            </a:r>
          </a:p>
          <a:p>
            <a:pPr marL="342900" indent="-342900">
              <a:buFont typeface="Arial" panose="020B0604020202020204" pitchFamily="34" charset="0"/>
              <a:buChar char="•"/>
            </a:pPr>
            <a:r>
              <a:rPr lang="en-US" sz="2000" dirty="0">
                <a:latin typeface="Comic Sans MS - 18"/>
              </a:rPr>
              <a:t>Any</a:t>
            </a:r>
            <a:r>
              <a:rPr lang="en-US" sz="2000" dirty="0">
                <a:solidFill>
                  <a:srgbClr val="000000"/>
                </a:solidFill>
                <a:latin typeface="Comic Sans MS - 18"/>
              </a:rPr>
              <a:t> appointments let both the teacher and office know.</a:t>
            </a:r>
          </a:p>
          <a:p>
            <a:pPr marL="342900" indent="-342900">
              <a:buFont typeface="Arial" panose="020B0604020202020204" pitchFamily="34" charset="0"/>
              <a:buChar char="•"/>
            </a:pPr>
            <a:r>
              <a:rPr lang="en-US" sz="2000" dirty="0">
                <a:solidFill>
                  <a:srgbClr val="000000"/>
                </a:solidFill>
                <a:latin typeface="Comic Sans MS - 18"/>
              </a:rPr>
              <a:t>Absence – ring Absence Hotline through school in morning – </a:t>
            </a:r>
            <a:r>
              <a:rPr lang="en-US" sz="2000" b="1" dirty="0">
                <a:solidFill>
                  <a:srgbClr val="000000"/>
                </a:solidFill>
                <a:latin typeface="Comic Sans MS - 18"/>
              </a:rPr>
              <a:t>0208 573 ​3389</a:t>
            </a:r>
          </a:p>
          <a:p>
            <a:pPr marL="342900" indent="-342900">
              <a:buFont typeface="Arial" panose="020B0604020202020204" pitchFamily="34" charset="0"/>
              <a:buChar char="•"/>
            </a:pPr>
            <a:r>
              <a:rPr lang="en-US" sz="2000" dirty="0">
                <a:solidFill>
                  <a:srgbClr val="000000"/>
                </a:solidFill>
                <a:latin typeface="Comic Sans MS - 18"/>
              </a:rPr>
              <a:t>Any allergies or medication – Miss Howard - let the school know of any ​changes. please update any change of phone numbers or address with the school office. </a:t>
            </a:r>
          </a:p>
          <a:p>
            <a:pPr marL="342900" indent="-342900">
              <a:buFont typeface="Arial" panose="020B0604020202020204" pitchFamily="34" charset="0"/>
              <a:buChar char="•"/>
            </a:pPr>
            <a:r>
              <a:rPr lang="en-US" sz="2000" b="1" dirty="0">
                <a:solidFill>
                  <a:srgbClr val="000000"/>
                </a:solidFill>
                <a:latin typeface="Comic Sans MS - 18"/>
              </a:rPr>
              <a:t>Attendance</a:t>
            </a:r>
            <a:r>
              <a:rPr lang="en-US" sz="2000" dirty="0">
                <a:solidFill>
                  <a:srgbClr val="000000"/>
                </a:solidFill>
                <a:latin typeface="Comic Sans MS - 18"/>
              </a:rPr>
              <a:t> needs to be above </a:t>
            </a:r>
            <a:r>
              <a:rPr lang="en-US" sz="2000" b="1" dirty="0">
                <a:solidFill>
                  <a:srgbClr val="FF0000"/>
                </a:solidFill>
                <a:latin typeface="Comic Sans MS - 18"/>
              </a:rPr>
              <a:t>97% </a:t>
            </a:r>
            <a:r>
              <a:rPr lang="en-US" sz="2000" dirty="0">
                <a:solidFill>
                  <a:srgbClr val="000000"/>
                </a:solidFill>
                <a:latin typeface="Comic Sans MS - 18"/>
              </a:rPr>
              <a:t>any unauthorized absences do come with a </a:t>
            </a:r>
            <a:r>
              <a:rPr lang="en-US" sz="2000" dirty="0">
                <a:solidFill>
                  <a:srgbClr val="FF0000"/>
                </a:solidFill>
                <a:latin typeface="Comic Sans MS - 18"/>
              </a:rPr>
              <a:t>penalty notice </a:t>
            </a:r>
            <a:r>
              <a:rPr lang="en-US" sz="2000" dirty="0">
                <a:solidFill>
                  <a:srgbClr val="000000"/>
                </a:solidFill>
                <a:latin typeface="Comic Sans MS - 18"/>
              </a:rPr>
              <a:t> in line with the new Government guidance.</a:t>
            </a:r>
          </a:p>
          <a:p>
            <a:pPr marL="342900" indent="-342900">
              <a:buFont typeface="Arial" panose="020B0604020202020204" pitchFamily="34" charset="0"/>
              <a:buChar char="•"/>
            </a:pPr>
            <a:r>
              <a:rPr lang="en-US" sz="2000" dirty="0">
                <a:solidFill>
                  <a:srgbClr val="FF0000"/>
                </a:solidFill>
                <a:latin typeface="Comic Sans MS - 18"/>
              </a:rPr>
              <a:t>WRAP AROUND</a:t>
            </a:r>
          </a:p>
        </p:txBody>
      </p:sp>
    </p:spTree>
    <p:extLst>
      <p:ext uri="{BB962C8B-B14F-4D97-AF65-F5344CB8AC3E}">
        <p14:creationId xmlns:p14="http://schemas.microsoft.com/office/powerpoint/2010/main" val="3026974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5109311" y="114412"/>
            <a:ext cx="1973377" cy="600164"/>
          </a:xfrm>
          <a:prstGeom prst="rect">
            <a:avLst/>
          </a:prstGeom>
          <a:noFill/>
        </p:spPr>
        <p:txBody>
          <a:bodyPr vert="horz" rtlCol="0">
            <a:spAutoFit/>
          </a:bodyPr>
          <a:lstStyle/>
          <a:p>
            <a:r>
              <a:rPr lang="en-GB" sz="3300" dirty="0">
                <a:solidFill>
                  <a:srgbClr val="000000"/>
                </a:solidFill>
                <a:latin typeface="Comic Sans MS - 44"/>
              </a:rPr>
              <a:t>Reading</a:t>
            </a:r>
          </a:p>
        </p:txBody>
      </p:sp>
      <p:sp>
        <p:nvSpPr>
          <p:cNvPr id="5" name="TextBox 4">
            <a:extLst>
              <a:ext uri="{FF2B5EF4-FFF2-40B4-BE49-F238E27FC236}">
                <a16:creationId xmlns:a16="http://schemas.microsoft.com/office/drawing/2014/main" id="{CA427D61-55EF-9B8C-AC9F-2AC44F4C249E}"/>
              </a:ext>
            </a:extLst>
          </p:cNvPr>
          <p:cNvSpPr txBox="1"/>
          <p:nvPr/>
        </p:nvSpPr>
        <p:spPr>
          <a:xfrm>
            <a:off x="2690191" y="940690"/>
            <a:ext cx="7301947" cy="4401205"/>
          </a:xfrm>
          <a:prstGeom prst="rect">
            <a:avLst/>
          </a:prstGeom>
          <a:noFill/>
        </p:spPr>
        <p:txBody>
          <a:bodyPr wrap="square">
            <a:spAutoFit/>
          </a:bodyPr>
          <a:lstStyle/>
          <a:p>
            <a:pPr marL="342900" indent="-342900">
              <a:buFont typeface="Arial" panose="020B0604020202020204" pitchFamily="34" charset="0"/>
              <a:buChar char="•"/>
            </a:pPr>
            <a:r>
              <a:rPr lang="en-US" sz="2000" dirty="0">
                <a:solidFill>
                  <a:srgbClr val="000000"/>
                </a:solidFill>
                <a:latin typeface="Comic Sans MS - 18"/>
              </a:rPr>
              <a:t>Reading – Please read with your child everyday and write a comment in their reading ​logs. Aim at </a:t>
            </a:r>
            <a:r>
              <a:rPr lang="en-US" sz="2000" dirty="0">
                <a:solidFill>
                  <a:srgbClr val="FF0000"/>
                </a:solidFill>
                <a:latin typeface="Comic Sans MS - 18"/>
              </a:rPr>
              <a:t>10 minutes per day</a:t>
            </a:r>
            <a:r>
              <a:rPr lang="en-US" sz="2000" dirty="0">
                <a:solidFill>
                  <a:srgbClr val="000000"/>
                </a:solidFill>
                <a:latin typeface="Comic Sans MS - 18"/>
              </a:rPr>
              <a:t>.</a:t>
            </a:r>
          </a:p>
          <a:p>
            <a:pPr marL="342900" indent="-342900">
              <a:buFont typeface="Arial" panose="020B0604020202020204" pitchFamily="34" charset="0"/>
              <a:buChar char="•"/>
            </a:pPr>
            <a:r>
              <a:rPr lang="en-US" sz="2000" dirty="0">
                <a:solidFill>
                  <a:srgbClr val="000000"/>
                </a:solidFill>
                <a:latin typeface="Comic Sans MS - 18"/>
              </a:rPr>
              <a:t>Reading books are changed on a Monday and Thursday.</a:t>
            </a:r>
          </a:p>
          <a:p>
            <a:pPr marL="342900" indent="-342900">
              <a:buFont typeface="Arial" panose="020B0604020202020204" pitchFamily="34" charset="0"/>
              <a:buChar char="•"/>
            </a:pPr>
            <a:r>
              <a:rPr lang="en-US" sz="2000" dirty="0">
                <a:solidFill>
                  <a:srgbClr val="000000"/>
                </a:solidFill>
                <a:latin typeface="Comic Sans MS - 18"/>
              </a:rPr>
              <a:t>Children’s book levels may change based on both their comprehension and sight reading skills. </a:t>
            </a:r>
          </a:p>
          <a:p>
            <a:pPr marL="342900" indent="-342900">
              <a:buFont typeface="Arial" panose="020B0604020202020204" pitchFamily="34" charset="0"/>
              <a:buChar char="•"/>
            </a:pPr>
            <a:r>
              <a:rPr lang="en-US" sz="2000" dirty="0">
                <a:solidFill>
                  <a:srgbClr val="000000"/>
                </a:solidFill>
                <a:latin typeface="Comic Sans MS - 18"/>
              </a:rPr>
              <a:t>Ask comprehension questions – e.g. why, what who, when, which, make predictions. </a:t>
            </a:r>
          </a:p>
          <a:p>
            <a:pPr marL="342900" indent="-342900">
              <a:buFont typeface="Arial" panose="020B0604020202020204" pitchFamily="34" charset="0"/>
              <a:buChar char="•"/>
            </a:pPr>
            <a:r>
              <a:rPr lang="en-GB" sz="2000" dirty="0">
                <a:solidFill>
                  <a:srgbClr val="000000"/>
                </a:solidFill>
                <a:latin typeface="Comic Sans MS - 18"/>
              </a:rPr>
              <a:t>Talk about new words.</a:t>
            </a:r>
          </a:p>
          <a:p>
            <a:pPr marL="342900" indent="-342900">
              <a:buFont typeface="Arial" panose="020B0604020202020204" pitchFamily="34" charset="0"/>
              <a:buChar char="•"/>
            </a:pPr>
            <a:r>
              <a:rPr lang="en-GB" sz="2000" dirty="0">
                <a:solidFill>
                  <a:srgbClr val="000000"/>
                </a:solidFill>
                <a:latin typeface="Comic Sans MS - 18"/>
              </a:rPr>
              <a:t>Review the book/story.</a:t>
            </a:r>
          </a:p>
          <a:p>
            <a:pPr marL="342900" indent="-342900">
              <a:buFont typeface="Arial" panose="020B0604020202020204" pitchFamily="34" charset="0"/>
              <a:buChar char="•"/>
            </a:pPr>
            <a:r>
              <a:rPr lang="en-US" sz="2000" dirty="0">
                <a:solidFill>
                  <a:srgbClr val="000000"/>
                </a:solidFill>
                <a:latin typeface="Comic Sans MS - 18"/>
              </a:rPr>
              <a:t>Ensure that your child has his/her book bag daily.</a:t>
            </a:r>
          </a:p>
          <a:p>
            <a:pPr marL="342900" indent="-342900">
              <a:buFont typeface="Arial" panose="020B0604020202020204" pitchFamily="34" charset="0"/>
              <a:buChar char="•"/>
            </a:pPr>
            <a:r>
              <a:rPr lang="en-US" sz="2000" dirty="0">
                <a:solidFill>
                  <a:srgbClr val="000000"/>
                </a:solidFill>
                <a:latin typeface="Comic Sans MS - 18"/>
              </a:rPr>
              <a:t>Teaching of reading is also done through shared, guided reading and phonics. </a:t>
            </a:r>
          </a:p>
          <a:p>
            <a:pPr marL="342900" indent="-342900">
              <a:buFont typeface="Arial" panose="020B0604020202020204" pitchFamily="34" charset="0"/>
              <a:buChar char="•"/>
            </a:pPr>
            <a:r>
              <a:rPr lang="en-US" sz="2000" dirty="0">
                <a:solidFill>
                  <a:srgbClr val="000000"/>
                </a:solidFill>
                <a:latin typeface="Comic Sans MS - 18"/>
              </a:rPr>
              <a:t>Bug club logins can be found in your child’s reading record books.</a:t>
            </a:r>
            <a:endParaRPr lang="en-GB" sz="2000" dirty="0">
              <a:solidFill>
                <a:srgbClr val="000000"/>
              </a:solidFill>
              <a:latin typeface="Comic Sans MS - 18"/>
            </a:endParaRPr>
          </a:p>
        </p:txBody>
      </p:sp>
    </p:spTree>
    <p:extLst>
      <p:ext uri="{BB962C8B-B14F-4D97-AF65-F5344CB8AC3E}">
        <p14:creationId xmlns:p14="http://schemas.microsoft.com/office/powerpoint/2010/main" val="3595480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rotWithShape="1">
          <a:blip r:embed="rId3"/>
          <a:srcRect l="24863" t="11603" r="19598" b="8448"/>
          <a:stretch/>
        </p:blipFill>
        <p:spPr bwMode="auto">
          <a:xfrm>
            <a:off x="3064512" y="574832"/>
            <a:ext cx="6417689" cy="492409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43113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t="28820"/>
          <a:stretch/>
        </p:blipFill>
        <p:spPr>
          <a:xfrm>
            <a:off x="117600" y="92067"/>
            <a:ext cx="4757667" cy="850167"/>
          </a:xfrm>
          <a:prstGeom prst="rect">
            <a:avLst/>
          </a:prstGeom>
          <a:noFill/>
          <a:ln>
            <a:noFill/>
          </a:ln>
        </p:spPr>
      </p:pic>
      <p:sp>
        <p:nvSpPr>
          <p:cNvPr id="55" name="Google Shape;55;p13"/>
          <p:cNvSpPr txBox="1"/>
          <p:nvPr/>
        </p:nvSpPr>
        <p:spPr>
          <a:xfrm>
            <a:off x="3633400" y="4468500"/>
            <a:ext cx="4925200" cy="756800"/>
          </a:xfrm>
          <a:prstGeom prst="rect">
            <a:avLst/>
          </a:prstGeom>
          <a:noFill/>
          <a:ln>
            <a:noFill/>
          </a:ln>
        </p:spPr>
        <p:txBody>
          <a:bodyPr spcFirstLastPara="1" wrap="square" lIns="121900" tIns="121900" rIns="121900" bIns="121900" anchor="t" anchorCtr="0">
            <a:noAutofit/>
          </a:bodyPr>
          <a:lstStyle/>
          <a:p>
            <a:endParaRPr sz="2400"/>
          </a:p>
        </p:txBody>
      </p:sp>
      <p:sp>
        <p:nvSpPr>
          <p:cNvPr id="56" name="Google Shape;56;p13"/>
          <p:cNvSpPr txBox="1"/>
          <p:nvPr/>
        </p:nvSpPr>
        <p:spPr>
          <a:xfrm>
            <a:off x="227500" y="1113700"/>
            <a:ext cx="4925200" cy="5507200"/>
          </a:xfrm>
          <a:prstGeom prst="rect">
            <a:avLst/>
          </a:prstGeom>
          <a:solidFill>
            <a:srgbClr val="C9DAF8"/>
          </a:solidFill>
          <a:ln>
            <a:noFill/>
          </a:ln>
        </p:spPr>
        <p:txBody>
          <a:bodyPr spcFirstLastPara="1" wrap="square" lIns="121900" tIns="121900" rIns="121900" bIns="121900" anchor="t" anchorCtr="0">
            <a:noAutofit/>
          </a:bodyPr>
          <a:lstStyle/>
          <a:p>
            <a:pPr>
              <a:lnSpc>
                <a:spcPct val="115000"/>
              </a:lnSpc>
            </a:pPr>
            <a:r>
              <a:rPr lang="en" sz="2333" dirty="0">
                <a:solidFill>
                  <a:srgbClr val="222222"/>
                </a:solidFill>
                <a:latin typeface="Comic Sans MS"/>
                <a:ea typeface="Comic Sans MS"/>
                <a:cs typeface="Comic Sans MS"/>
                <a:sym typeface="Comic Sans MS"/>
              </a:rPr>
              <a:t>Doodle is a creative learning tool that covers the core areas of Maths and English.</a:t>
            </a:r>
            <a:endParaRPr sz="2333" dirty="0">
              <a:solidFill>
                <a:srgbClr val="222222"/>
              </a:solidFill>
              <a:latin typeface="Comic Sans MS"/>
              <a:ea typeface="Comic Sans MS"/>
              <a:cs typeface="Comic Sans MS"/>
              <a:sym typeface="Comic Sans MS"/>
            </a:endParaRPr>
          </a:p>
          <a:p>
            <a:pPr>
              <a:lnSpc>
                <a:spcPct val="115000"/>
              </a:lnSpc>
              <a:spcBef>
                <a:spcPts val="1467"/>
              </a:spcBef>
            </a:pPr>
            <a:r>
              <a:rPr lang="en" sz="2333" dirty="0">
                <a:solidFill>
                  <a:srgbClr val="222222"/>
                </a:solidFill>
                <a:latin typeface="Comic Sans MS"/>
                <a:ea typeface="Comic Sans MS"/>
                <a:cs typeface="Comic Sans MS"/>
                <a:sym typeface="Comic Sans MS"/>
              </a:rPr>
              <a:t>It is a personalised learning experience tailored to the needs of every child - improving their confidence and ability.</a:t>
            </a:r>
            <a:endParaRPr sz="2333" dirty="0">
              <a:solidFill>
                <a:srgbClr val="222222"/>
              </a:solidFill>
              <a:latin typeface="Comic Sans MS"/>
              <a:ea typeface="Comic Sans MS"/>
              <a:cs typeface="Comic Sans MS"/>
              <a:sym typeface="Comic Sans MS"/>
            </a:endParaRPr>
          </a:p>
          <a:p>
            <a:pPr>
              <a:lnSpc>
                <a:spcPct val="115000"/>
              </a:lnSpc>
              <a:spcBef>
                <a:spcPts val="1467"/>
              </a:spcBef>
              <a:spcAft>
                <a:spcPts val="1467"/>
              </a:spcAft>
              <a:buClr>
                <a:schemeClr val="dk1"/>
              </a:buClr>
              <a:buSzPts val="1100"/>
            </a:pPr>
            <a:r>
              <a:rPr lang="en" sz="2333" b="1" dirty="0">
                <a:solidFill>
                  <a:srgbClr val="222222"/>
                </a:solidFill>
                <a:latin typeface="Comic Sans MS"/>
                <a:ea typeface="Comic Sans MS"/>
                <a:cs typeface="Comic Sans MS"/>
                <a:sym typeface="Comic Sans MS"/>
              </a:rPr>
              <a:t>This will be a homework program for your children to do independently 10 minutes daily.</a:t>
            </a:r>
            <a:r>
              <a:rPr lang="en" sz="2333" dirty="0">
                <a:solidFill>
                  <a:srgbClr val="222222"/>
                </a:solidFill>
                <a:latin typeface="Comic Sans MS"/>
                <a:ea typeface="Comic Sans MS"/>
                <a:cs typeface="Comic Sans MS"/>
                <a:sym typeface="Comic Sans MS"/>
              </a:rPr>
              <a:t> </a:t>
            </a:r>
            <a:endParaRPr sz="2333" dirty="0">
              <a:solidFill>
                <a:srgbClr val="222222"/>
              </a:solidFill>
              <a:latin typeface="Comic Sans MS"/>
              <a:ea typeface="Comic Sans MS"/>
              <a:cs typeface="Comic Sans MS"/>
              <a:sym typeface="Comic Sans MS"/>
            </a:endParaRPr>
          </a:p>
        </p:txBody>
      </p:sp>
      <p:pic>
        <p:nvPicPr>
          <p:cNvPr id="57" name="Google Shape;57;p13"/>
          <p:cNvPicPr preferRelativeResize="0"/>
          <p:nvPr/>
        </p:nvPicPr>
        <p:blipFill rotWithShape="1">
          <a:blip r:embed="rId4">
            <a:alphaModFix/>
          </a:blip>
          <a:srcRect l="33252" r="31148"/>
          <a:stretch/>
        </p:blipFill>
        <p:spPr>
          <a:xfrm>
            <a:off x="5728334" y="2882567"/>
            <a:ext cx="2830255" cy="3447400"/>
          </a:xfrm>
          <a:prstGeom prst="rect">
            <a:avLst/>
          </a:prstGeom>
          <a:noFill/>
          <a:ln>
            <a:noFill/>
          </a:ln>
        </p:spPr>
      </p:pic>
      <p:pic>
        <p:nvPicPr>
          <p:cNvPr id="58" name="Google Shape;58;p13"/>
          <p:cNvPicPr preferRelativeResize="0"/>
          <p:nvPr/>
        </p:nvPicPr>
        <p:blipFill rotWithShape="1">
          <a:blip r:embed="rId5">
            <a:alphaModFix/>
          </a:blip>
          <a:srcRect l="24243" r="23474" b="8483"/>
          <a:stretch/>
        </p:blipFill>
        <p:spPr>
          <a:xfrm>
            <a:off x="5452034" y="92083"/>
            <a:ext cx="3556133" cy="2698933"/>
          </a:xfrm>
          <a:prstGeom prst="rect">
            <a:avLst/>
          </a:prstGeom>
          <a:noFill/>
          <a:ln>
            <a:noFill/>
          </a:ln>
        </p:spPr>
      </p:pic>
      <p:pic>
        <p:nvPicPr>
          <p:cNvPr id="59" name="Google Shape;59;p13"/>
          <p:cNvPicPr preferRelativeResize="0"/>
          <p:nvPr/>
        </p:nvPicPr>
        <p:blipFill rotWithShape="1">
          <a:blip r:embed="rId6">
            <a:alphaModFix/>
          </a:blip>
          <a:srcRect l="24825" r="24353" b="22773"/>
          <a:stretch/>
        </p:blipFill>
        <p:spPr>
          <a:xfrm>
            <a:off x="8558599" y="1730016"/>
            <a:ext cx="3633397" cy="2617099"/>
          </a:xfrm>
          <a:prstGeom prst="rect">
            <a:avLst/>
          </a:prstGeom>
          <a:noFill/>
          <a:ln>
            <a:noFill/>
          </a:ln>
        </p:spPr>
      </p:pic>
      <p:sp>
        <p:nvSpPr>
          <p:cNvPr id="60" name="Google Shape;60;p13"/>
          <p:cNvSpPr txBox="1"/>
          <p:nvPr/>
        </p:nvSpPr>
        <p:spPr>
          <a:xfrm>
            <a:off x="8558600" y="4841033"/>
            <a:ext cx="3251200" cy="1780000"/>
          </a:xfrm>
          <a:prstGeom prst="rect">
            <a:avLst/>
          </a:prstGeom>
          <a:solidFill>
            <a:schemeClr val="accent6"/>
          </a:solidFill>
          <a:ln>
            <a:noFill/>
          </a:ln>
        </p:spPr>
        <p:txBody>
          <a:bodyPr spcFirstLastPara="1" wrap="square" lIns="121900" tIns="121900" rIns="121900" bIns="121900" anchor="t" anchorCtr="0">
            <a:noAutofit/>
          </a:bodyPr>
          <a:lstStyle/>
          <a:p>
            <a:pPr algn="ctr">
              <a:lnSpc>
                <a:spcPct val="115000"/>
              </a:lnSpc>
              <a:spcAft>
                <a:spcPts val="1467"/>
              </a:spcAft>
            </a:pPr>
            <a:r>
              <a:rPr lang="en" sz="2333">
                <a:solidFill>
                  <a:srgbClr val="222222"/>
                </a:solidFill>
                <a:latin typeface="Comic Sans MS"/>
                <a:ea typeface="Comic Sans MS"/>
                <a:cs typeface="Comic Sans MS"/>
                <a:sym typeface="Comic Sans MS"/>
              </a:rPr>
              <a:t>Log in details for your child will be in their reading records today</a:t>
            </a:r>
            <a:endParaRPr sz="2333" dirty="0">
              <a:solidFill>
                <a:srgbClr val="222222"/>
              </a:solidFill>
              <a:latin typeface="Comic Sans MS"/>
              <a:ea typeface="Comic Sans MS"/>
              <a:cs typeface="Comic Sans MS"/>
              <a:sym typeface="Comic Sans MS"/>
            </a:endParaRPr>
          </a:p>
        </p:txBody>
      </p:sp>
      <p:sp>
        <p:nvSpPr>
          <p:cNvPr id="61" name="Google Shape;61;p13"/>
          <p:cNvSpPr txBox="1"/>
          <p:nvPr/>
        </p:nvSpPr>
        <p:spPr>
          <a:xfrm>
            <a:off x="9228300" y="285967"/>
            <a:ext cx="2801600" cy="1187200"/>
          </a:xfrm>
          <a:prstGeom prst="rect">
            <a:avLst/>
          </a:prstGeom>
          <a:solidFill>
            <a:schemeClr val="accent4"/>
          </a:solidFill>
          <a:ln>
            <a:noFill/>
          </a:ln>
        </p:spPr>
        <p:txBody>
          <a:bodyPr spcFirstLastPara="1" wrap="square" lIns="121900" tIns="121900" rIns="121900" bIns="121900" anchor="t" anchorCtr="0">
            <a:noAutofit/>
          </a:bodyPr>
          <a:lstStyle/>
          <a:p>
            <a:pPr algn="ctr">
              <a:lnSpc>
                <a:spcPct val="115000"/>
              </a:lnSpc>
            </a:pPr>
            <a:r>
              <a:rPr lang="en" sz="1933">
                <a:solidFill>
                  <a:srgbClr val="222222"/>
                </a:solidFill>
                <a:latin typeface="Comic Sans MS"/>
                <a:ea typeface="Comic Sans MS"/>
                <a:cs typeface="Comic Sans MS"/>
                <a:sym typeface="Comic Sans MS"/>
              </a:rPr>
              <a:t>Examples of Doodle</a:t>
            </a:r>
            <a:endParaRPr sz="1933">
              <a:solidFill>
                <a:srgbClr val="222222"/>
              </a:solidFill>
              <a:latin typeface="Comic Sans MS"/>
              <a:ea typeface="Comic Sans MS"/>
              <a:cs typeface="Comic Sans MS"/>
              <a:sym typeface="Comic Sans MS"/>
            </a:endParaRPr>
          </a:p>
          <a:p>
            <a:pPr algn="ctr">
              <a:lnSpc>
                <a:spcPct val="115000"/>
              </a:lnSpc>
              <a:spcBef>
                <a:spcPts val="1467"/>
              </a:spcBef>
              <a:spcAft>
                <a:spcPts val="1467"/>
              </a:spcAft>
            </a:pPr>
            <a:r>
              <a:rPr lang="en" sz="1933">
                <a:solidFill>
                  <a:srgbClr val="222222"/>
                </a:solidFill>
                <a:latin typeface="Comic Sans MS"/>
                <a:ea typeface="Comic Sans MS"/>
                <a:cs typeface="Comic Sans MS"/>
                <a:sym typeface="Comic Sans MS"/>
              </a:rPr>
              <a:t>Assessments</a:t>
            </a:r>
            <a:endParaRPr sz="1933">
              <a:solidFill>
                <a:srgbClr val="222222"/>
              </a:solidFill>
              <a:latin typeface="Comic Sans MS"/>
              <a:ea typeface="Comic Sans MS"/>
              <a:cs typeface="Comic Sans MS"/>
              <a:sym typeface="Comic Sans MS"/>
            </a:endParaRPr>
          </a:p>
        </p:txBody>
      </p:sp>
    </p:spTree>
    <p:extLst>
      <p:ext uri="{BB962C8B-B14F-4D97-AF65-F5344CB8AC3E}">
        <p14:creationId xmlns:p14="http://schemas.microsoft.com/office/powerpoint/2010/main" val="33201480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p:nvPr/>
        </p:nvPicPr>
        <p:blipFill rotWithShape="1">
          <a:blip r:embed="rId3"/>
          <a:srcRect l="27354" t="12339" r="43432" b="51558"/>
          <a:stretch/>
        </p:blipFill>
        <p:spPr bwMode="auto">
          <a:xfrm>
            <a:off x="2668044" y="288099"/>
            <a:ext cx="7227517" cy="487262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462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723B27F-BA95-40A7-AFF3-5F663B1D3A5F}"/>
              </a:ext>
            </a:extLst>
          </p:cNvPr>
          <p:cNvSpPr txBox="1"/>
          <p:nvPr/>
        </p:nvSpPr>
        <p:spPr>
          <a:xfrm>
            <a:off x="1439333" y="584201"/>
            <a:ext cx="9364134" cy="3416320"/>
          </a:xfrm>
          <a:prstGeom prst="rect">
            <a:avLst/>
          </a:prstGeom>
          <a:noFill/>
        </p:spPr>
        <p:txBody>
          <a:bodyPr wrap="square">
            <a:spAutoFit/>
          </a:bodyPr>
          <a:lstStyle/>
          <a:p>
            <a:pPr algn="ctr"/>
            <a:r>
              <a:rPr lang="en-US" sz="2400" b="0" i="0" dirty="0">
                <a:solidFill>
                  <a:srgbClr val="001D35"/>
                </a:solidFill>
                <a:effectLst/>
                <a:latin typeface="Comic Sans MS" panose="030F0702030302020204" pitchFamily="66" charset="0"/>
              </a:rPr>
              <a:t>Ark </a:t>
            </a:r>
            <a:r>
              <a:rPr lang="en-US" sz="2400" b="0" i="0" dirty="0" err="1">
                <a:solidFill>
                  <a:srgbClr val="001D35"/>
                </a:solidFill>
                <a:effectLst/>
                <a:latin typeface="Comic Sans MS" panose="030F0702030302020204" pitchFamily="66" charset="0"/>
              </a:rPr>
              <a:t>Maths</a:t>
            </a:r>
            <a:r>
              <a:rPr lang="en-US" sz="2400" b="0" i="0" dirty="0">
                <a:solidFill>
                  <a:srgbClr val="001D35"/>
                </a:solidFill>
                <a:effectLst/>
                <a:latin typeface="Comic Sans MS" panose="030F0702030302020204" pitchFamily="66" charset="0"/>
              </a:rPr>
              <a:t>, or more formally </a:t>
            </a:r>
            <a:r>
              <a:rPr lang="en-US" sz="2400" b="0" i="0" dirty="0">
                <a:solidFill>
                  <a:srgbClr val="001D35"/>
                </a:solidFill>
                <a:effectLst/>
                <a:latin typeface="Comic Sans MS" panose="030F0702030302020204" pitchFamily="66" charset="0"/>
                <a:hlinkClick r:id="rId3"/>
              </a:rPr>
              <a:t>Mathematics Mastery</a:t>
            </a:r>
            <a:r>
              <a:rPr lang="en-US" sz="2400" b="0" i="0" dirty="0">
                <a:solidFill>
                  <a:srgbClr val="001D35"/>
                </a:solidFill>
                <a:effectLst/>
                <a:latin typeface="Comic Sans MS" panose="030F0702030302020204" pitchFamily="66" charset="0"/>
              </a:rPr>
              <a:t>, is a whole-school approach to teaching mathematics developed by </a:t>
            </a:r>
            <a:r>
              <a:rPr lang="en-US" sz="2400" b="0" i="0" dirty="0">
                <a:solidFill>
                  <a:srgbClr val="0B57D0"/>
                </a:solidFill>
                <a:effectLst/>
                <a:latin typeface="Comic Sans MS" panose="030F0702030302020204" pitchFamily="66" charset="0"/>
                <a:hlinkClick r:id="rId4"/>
              </a:rPr>
              <a:t>Ark Curriculum Plus</a:t>
            </a:r>
            <a:r>
              <a:rPr lang="en-US" sz="2400" b="0" i="0" dirty="0">
                <a:solidFill>
                  <a:srgbClr val="001D35"/>
                </a:solidFill>
                <a:effectLst/>
                <a:latin typeface="Comic Sans MS" panose="030F0702030302020204" pitchFamily="66" charset="0"/>
              </a:rPr>
              <a:t> for the education charity Ark, designed to deepen students' conceptual understanding of math and improve attainment for all learners, especially those from disadvantaged backgrounds. It emphasizes problem-solving, mathematical thinking, and language, utilizing objects and pictures to represent concepts, and is supported by teacher training, resources, and a community of practice.</a:t>
            </a:r>
            <a:endParaRPr lang="en-GB" sz="2400" dirty="0">
              <a:latin typeface="Comic Sans MS" panose="030F0702030302020204" pitchFamily="66" charset="0"/>
            </a:endParaRPr>
          </a:p>
        </p:txBody>
      </p:sp>
    </p:spTree>
    <p:extLst>
      <p:ext uri="{BB962C8B-B14F-4D97-AF65-F5344CB8AC3E}">
        <p14:creationId xmlns:p14="http://schemas.microsoft.com/office/powerpoint/2010/main" val="2467532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A6C7872-C30E-4512-B6B4-B8D5A10D97E0}"/>
              </a:ext>
            </a:extLst>
          </p:cNvPr>
          <p:cNvSpPr/>
          <p:nvPr/>
        </p:nvSpPr>
        <p:spPr>
          <a:xfrm>
            <a:off x="1358576" y="987890"/>
            <a:ext cx="2929220"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3600" dirty="0">
                <a:latin typeface="Arial" panose="020B0604020202020204" pitchFamily="34" charset="0"/>
                <a:cs typeface="Arial" panose="020B0604020202020204" pitchFamily="34" charset="0"/>
              </a:rPr>
              <a:t>Autumn Term</a:t>
            </a:r>
          </a:p>
        </p:txBody>
      </p:sp>
      <p:pic>
        <p:nvPicPr>
          <p:cNvPr id="5" name="Picture 4">
            <a:extLst>
              <a:ext uri="{FF2B5EF4-FFF2-40B4-BE49-F238E27FC236}">
                <a16:creationId xmlns:a16="http://schemas.microsoft.com/office/drawing/2014/main" id="{A7A0F557-78FC-4E2C-A25D-6B032591DE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405" t="66428" r="35336" b="4710"/>
          <a:stretch>
            <a:fillRect/>
          </a:stretch>
        </p:blipFill>
        <p:spPr bwMode="auto">
          <a:xfrm>
            <a:off x="3" y="4033838"/>
            <a:ext cx="4402183" cy="282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9F0ACA7B-E5AA-4DCC-9A8F-2F21D5B37FFB}"/>
              </a:ext>
            </a:extLst>
          </p:cNvPr>
          <p:cNvSpPr/>
          <p:nvPr/>
        </p:nvSpPr>
        <p:spPr>
          <a:xfrm>
            <a:off x="234834" y="205203"/>
            <a:ext cx="2514601" cy="769441"/>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a:spAutoFit/>
          </a:bodyPr>
          <a:lstStyle/>
          <a:p>
            <a:pPr algn="ctr" eaLnBrk="1" fontAlgn="auto" hangingPunct="1">
              <a:spcBef>
                <a:spcPts val="0"/>
              </a:spcBef>
              <a:spcAft>
                <a:spcPts val="0"/>
              </a:spcAft>
              <a:defRPr/>
            </a:pPr>
            <a:r>
              <a:rPr lang="en-GB" sz="4400" b="1" kern="0" dirty="0">
                <a:solidFill>
                  <a:schemeClr val="bg1"/>
                </a:solidFill>
                <a:latin typeface="Arial" panose="020B0604020202020204" pitchFamily="34" charset="0"/>
                <a:cs typeface="Arial" panose="020B0604020202020204" pitchFamily="34" charset="0"/>
              </a:rPr>
              <a:t>Year 1</a:t>
            </a:r>
          </a:p>
        </p:txBody>
      </p:sp>
      <p:pic>
        <p:nvPicPr>
          <p:cNvPr id="7" name="Picture 6">
            <a:extLst>
              <a:ext uri="{FF2B5EF4-FFF2-40B4-BE49-F238E27FC236}">
                <a16:creationId xmlns:a16="http://schemas.microsoft.com/office/drawing/2014/main" id="{26A99B14-34F5-4B76-A02A-D48DC619F3D5}"/>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83336" y="5973677"/>
            <a:ext cx="2658133"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a:extLst>
              <a:ext uri="{FF2B5EF4-FFF2-40B4-BE49-F238E27FC236}">
                <a16:creationId xmlns:a16="http://schemas.microsoft.com/office/drawing/2014/main" id="{B5C879B0-442C-4AB3-ABDE-8D9BF842D868}"/>
              </a:ext>
            </a:extLst>
          </p:cNvPr>
          <p:cNvGrpSpPr>
            <a:grpSpLocks/>
          </p:cNvGrpSpPr>
          <p:nvPr/>
        </p:nvGrpSpPr>
        <p:grpSpPr bwMode="auto">
          <a:xfrm>
            <a:off x="2579079" y="2013737"/>
            <a:ext cx="7733323" cy="1597025"/>
            <a:chOff x="508859" y="77199"/>
            <a:chExt cx="6284332" cy="1597169"/>
          </a:xfrm>
        </p:grpSpPr>
        <p:sp>
          <p:nvSpPr>
            <p:cNvPr id="9" name="Rectangle 8">
              <a:extLst>
                <a:ext uri="{FF2B5EF4-FFF2-40B4-BE49-F238E27FC236}">
                  <a16:creationId xmlns:a16="http://schemas.microsoft.com/office/drawing/2014/main" id="{4BE81719-7561-4622-88AA-5A12F43B0104}"/>
                </a:ext>
              </a:extLst>
            </p:cNvPr>
            <p:cNvSpPr/>
            <p:nvPr/>
          </p:nvSpPr>
          <p:spPr>
            <a:xfrm>
              <a:off x="508859" y="594771"/>
              <a:ext cx="5760373" cy="107959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a:p>
          </p:txBody>
        </p:sp>
        <p:sp>
          <p:nvSpPr>
            <p:cNvPr id="10" name="Rectangle 9">
              <a:extLst>
                <a:ext uri="{FF2B5EF4-FFF2-40B4-BE49-F238E27FC236}">
                  <a16:creationId xmlns:a16="http://schemas.microsoft.com/office/drawing/2014/main" id="{BA6E6826-EBDC-478A-8CD6-BDE69CA407DD}"/>
                </a:ext>
              </a:extLst>
            </p:cNvPr>
            <p:cNvSpPr>
              <a:spLocks noChangeArrowheads="1"/>
            </p:cNvSpPr>
            <p:nvPr/>
          </p:nvSpPr>
          <p:spPr bwMode="auto">
            <a:xfrm>
              <a:off x="522507" y="608018"/>
              <a:ext cx="5430428" cy="1015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6000" b="1" dirty="0">
                  <a:solidFill>
                    <a:schemeClr val="bg1"/>
                  </a:solidFill>
                  <a:latin typeface="Arial" panose="020B0604020202020204" pitchFamily="34" charset="0"/>
                  <a:cs typeface="Arial" panose="020B0604020202020204" pitchFamily="34" charset="0"/>
                </a:rPr>
                <a:t>Ark Mathematics</a:t>
              </a:r>
            </a:p>
          </p:txBody>
        </p:sp>
        <p:sp>
          <p:nvSpPr>
            <p:cNvPr id="11" name="Oval 10">
              <a:extLst>
                <a:ext uri="{FF2B5EF4-FFF2-40B4-BE49-F238E27FC236}">
                  <a16:creationId xmlns:a16="http://schemas.microsoft.com/office/drawing/2014/main" id="{1BA97CEC-5CAE-4A96-9984-1343C6C65100}"/>
                </a:ext>
              </a:extLst>
            </p:cNvPr>
            <p:cNvSpPr/>
            <p:nvPr/>
          </p:nvSpPr>
          <p:spPr>
            <a:xfrm>
              <a:off x="5713518" y="77199"/>
              <a:ext cx="1079673" cy="1079597"/>
            </a:xfrm>
            <a:prstGeom prst="ellipse">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sz="1801"/>
            </a:p>
          </p:txBody>
        </p:sp>
      </p:grpSp>
      <p:pic>
        <p:nvPicPr>
          <p:cNvPr id="12" name="Graphic 11" descr="Man with kid">
            <a:extLst>
              <a:ext uri="{FF2B5EF4-FFF2-40B4-BE49-F238E27FC236}">
                <a16:creationId xmlns:a16="http://schemas.microsoft.com/office/drawing/2014/main" id="{9C0C3ABB-A714-4F46-8118-4A31604312E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12402" y="205203"/>
            <a:ext cx="1488504" cy="1488504"/>
          </a:xfrm>
          <a:prstGeom prst="rect">
            <a:avLst/>
          </a:prstGeom>
        </p:spPr>
      </p:pic>
    </p:spTree>
    <p:extLst>
      <p:ext uri="{BB962C8B-B14F-4D97-AF65-F5344CB8AC3E}">
        <p14:creationId xmlns:p14="http://schemas.microsoft.com/office/powerpoint/2010/main" val="2605528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300308" y="316889"/>
            <a:ext cx="6149440"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What is Mathematics Mastery?</a:t>
            </a:r>
          </a:p>
        </p:txBody>
      </p:sp>
      <p:sp>
        <p:nvSpPr>
          <p:cNvPr id="42" name="Rectangle 41">
            <a:extLst>
              <a:ext uri="{FF2B5EF4-FFF2-40B4-BE49-F238E27FC236}">
                <a16:creationId xmlns:a16="http://schemas.microsoft.com/office/drawing/2014/main" id="{EB154216-1C65-48A9-9E87-7F43D60EA009}"/>
              </a:ext>
            </a:extLst>
          </p:cNvPr>
          <p:cNvSpPr/>
          <p:nvPr/>
        </p:nvSpPr>
        <p:spPr>
          <a:xfrm>
            <a:off x="591278" y="1974806"/>
            <a:ext cx="3190745"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Success for </a:t>
            </a:r>
            <a:r>
              <a:rPr lang="en-GB" sz="2800" b="1"/>
              <a:t>all</a:t>
            </a:r>
            <a:r>
              <a:rPr lang="en-GB" sz="2800"/>
              <a:t> pupils</a:t>
            </a:r>
          </a:p>
        </p:txBody>
      </p:sp>
      <p:sp>
        <p:nvSpPr>
          <p:cNvPr id="45" name="Rectangle 44">
            <a:extLst>
              <a:ext uri="{FF2B5EF4-FFF2-40B4-BE49-F238E27FC236}">
                <a16:creationId xmlns:a16="http://schemas.microsoft.com/office/drawing/2014/main" id="{E5ED4DDE-0D90-484A-A08D-8B260E794641}"/>
              </a:ext>
            </a:extLst>
          </p:cNvPr>
          <p:cNvSpPr/>
          <p:nvPr/>
        </p:nvSpPr>
        <p:spPr>
          <a:xfrm>
            <a:off x="296722" y="3864545"/>
            <a:ext cx="5258555"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Focus is on depth, not acceleration</a:t>
            </a:r>
          </a:p>
        </p:txBody>
      </p:sp>
      <p:sp>
        <p:nvSpPr>
          <p:cNvPr id="47" name="Rectangle 46">
            <a:extLst>
              <a:ext uri="{FF2B5EF4-FFF2-40B4-BE49-F238E27FC236}">
                <a16:creationId xmlns:a16="http://schemas.microsoft.com/office/drawing/2014/main" id="{B0E066FD-75F6-490F-A584-5A20716F26CF}"/>
              </a:ext>
            </a:extLst>
          </p:cNvPr>
          <p:cNvSpPr/>
          <p:nvPr/>
        </p:nvSpPr>
        <p:spPr>
          <a:xfrm>
            <a:off x="6375642" y="1892310"/>
            <a:ext cx="4871334"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Based on research and evidence</a:t>
            </a:r>
          </a:p>
        </p:txBody>
      </p:sp>
      <p:sp>
        <p:nvSpPr>
          <p:cNvPr id="48" name="Rectangle 47">
            <a:extLst>
              <a:ext uri="{FF2B5EF4-FFF2-40B4-BE49-F238E27FC236}">
                <a16:creationId xmlns:a16="http://schemas.microsoft.com/office/drawing/2014/main" id="{5B685930-B69A-4A4D-A854-5576B2B9F1D0}"/>
              </a:ext>
            </a:extLst>
          </p:cNvPr>
          <p:cNvSpPr/>
          <p:nvPr/>
        </p:nvSpPr>
        <p:spPr>
          <a:xfrm>
            <a:off x="6375642" y="4172362"/>
            <a:ext cx="4611519"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Aligned to National Curriculum</a:t>
            </a:r>
          </a:p>
        </p:txBody>
      </p:sp>
      <p:sp>
        <p:nvSpPr>
          <p:cNvPr id="49" name="Rectangle 48">
            <a:extLst>
              <a:ext uri="{FF2B5EF4-FFF2-40B4-BE49-F238E27FC236}">
                <a16:creationId xmlns:a16="http://schemas.microsoft.com/office/drawing/2014/main" id="{702613B5-6A78-4E3B-B978-2C241B88002A}"/>
              </a:ext>
            </a:extLst>
          </p:cNvPr>
          <p:cNvSpPr/>
          <p:nvPr/>
        </p:nvSpPr>
        <p:spPr>
          <a:xfrm>
            <a:off x="3616569" y="2905780"/>
            <a:ext cx="4619085"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Problem solving is at the heart</a:t>
            </a:r>
          </a:p>
        </p:txBody>
      </p:sp>
      <p:sp>
        <p:nvSpPr>
          <p:cNvPr id="50" name="Rectangle 49">
            <a:extLst>
              <a:ext uri="{FF2B5EF4-FFF2-40B4-BE49-F238E27FC236}">
                <a16:creationId xmlns:a16="http://schemas.microsoft.com/office/drawing/2014/main" id="{5CBEA4DB-4B17-4073-B73C-CB58AF048837}"/>
              </a:ext>
            </a:extLst>
          </p:cNvPr>
          <p:cNvSpPr/>
          <p:nvPr/>
        </p:nvSpPr>
        <p:spPr>
          <a:xfrm>
            <a:off x="2397122" y="5295322"/>
            <a:ext cx="7148239" cy="523220"/>
          </a:xfrm>
          <a:prstGeom prst="rect">
            <a:avLst/>
          </a:prstGeom>
        </p:spPr>
        <p:style>
          <a:lnRef idx="0">
            <a:scrgbClr r="0" g="0" b="0"/>
          </a:lnRef>
          <a:fillRef idx="1003">
            <a:schemeClr val="lt2"/>
          </a:fillRef>
          <a:effectRef idx="0">
            <a:scrgbClr r="0" g="0" b="0"/>
          </a:effectRef>
          <a:fontRef idx="major"/>
        </p:style>
        <p:txBody>
          <a:bodyPr wrap="none">
            <a:spAutoFit/>
          </a:bodyPr>
          <a:lstStyle/>
          <a:p>
            <a:r>
              <a:rPr lang="en-GB" sz="2800"/>
              <a:t>Focus on talk and reasoning about mathematics</a:t>
            </a:r>
          </a:p>
        </p:txBody>
      </p:sp>
    </p:spTree>
    <p:extLst>
      <p:ext uri="{BB962C8B-B14F-4D97-AF65-F5344CB8AC3E}">
        <p14:creationId xmlns:p14="http://schemas.microsoft.com/office/powerpoint/2010/main" val="43405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5" grpId="0" animBg="1"/>
      <p:bldP spid="47" grpId="0" animBg="1"/>
      <p:bldP spid="48" grpId="0" animBg="1"/>
      <p:bldP spid="49" grpId="0" animBg="1"/>
      <p:bldP spid="5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2056"/>
            <a:ext cx="4599336"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Depth not acceleration</a:t>
            </a:r>
          </a:p>
        </p:txBody>
      </p:sp>
      <p:sp>
        <p:nvSpPr>
          <p:cNvPr id="6" name="TextBox 5">
            <a:extLst>
              <a:ext uri="{FF2B5EF4-FFF2-40B4-BE49-F238E27FC236}">
                <a16:creationId xmlns:a16="http://schemas.microsoft.com/office/drawing/2014/main" id="{E933096B-30CD-4448-9DBC-C54262EEC2D8}"/>
              </a:ext>
            </a:extLst>
          </p:cNvPr>
          <p:cNvSpPr txBox="1"/>
          <p:nvPr/>
        </p:nvSpPr>
        <p:spPr>
          <a:xfrm>
            <a:off x="418643" y="2160307"/>
            <a:ext cx="6236003" cy="954107"/>
          </a:xfrm>
          <a:prstGeom prst="rect">
            <a:avLst/>
          </a:prstGeom>
          <a:noFill/>
        </p:spPr>
        <p:txBody>
          <a:bodyPr wrap="none" rtlCol="0">
            <a:spAutoFit/>
          </a:bodyPr>
          <a:lstStyle/>
          <a:p>
            <a:r>
              <a:rPr lang="en-GB" sz="2800" b="1" dirty="0">
                <a:latin typeface="Arial" panose="020B0604020202020204" pitchFamily="34" charset="0"/>
                <a:cs typeface="Arial" panose="020B0604020202020204" pitchFamily="34" charset="0"/>
              </a:rPr>
              <a:t>What do we mean by depth?</a:t>
            </a:r>
          </a:p>
          <a:p>
            <a:r>
              <a:rPr lang="en-GB" sz="2800" b="1" dirty="0">
                <a:latin typeface="Arial" panose="020B0604020202020204" pitchFamily="34" charset="0"/>
                <a:cs typeface="Arial" panose="020B0604020202020204" pitchFamily="34" charset="0"/>
              </a:rPr>
              <a:t>How do we deepen understanding?</a:t>
            </a:r>
          </a:p>
        </p:txBody>
      </p:sp>
      <p:pic>
        <p:nvPicPr>
          <p:cNvPr id="7" name="Picture 6">
            <a:extLst>
              <a:ext uri="{FF2B5EF4-FFF2-40B4-BE49-F238E27FC236}">
                <a16:creationId xmlns:a16="http://schemas.microsoft.com/office/drawing/2014/main" id="{A96BA933-BBA5-440C-BDC0-6A7A23D8009D}"/>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7214" b="94792" l="28223" r="98606">
                        <a14:foregroundMark x1="28339" y1="51432" x2="28339" y2="51432"/>
                        <a14:foregroundMark x1="73171" y1="50260" x2="73171" y2="50260"/>
                        <a14:foregroundMark x1="98722" y1="27214" x2="98722" y2="27214"/>
                        <a14:foregroundMark x1="49710" y1="94792" x2="49710" y2="94792"/>
                      </a14:backgroundRemoval>
                    </a14:imgEffect>
                  </a14:imgLayer>
                </a14:imgProps>
              </a:ext>
            </a:extLst>
          </a:blip>
          <a:srcRect l="23252" t="46217" r="23428"/>
          <a:stretch/>
        </p:blipFill>
        <p:spPr>
          <a:xfrm>
            <a:off x="6870944" y="3998612"/>
            <a:ext cx="2798783" cy="2518166"/>
          </a:xfrm>
          <a:prstGeom prst="rect">
            <a:avLst/>
          </a:prstGeom>
        </p:spPr>
      </p:pic>
      <p:pic>
        <p:nvPicPr>
          <p:cNvPr id="8" name="Picture 7">
            <a:extLst>
              <a:ext uri="{FF2B5EF4-FFF2-40B4-BE49-F238E27FC236}">
                <a16:creationId xmlns:a16="http://schemas.microsoft.com/office/drawing/2014/main" id="{FC49F267-FB2D-4A8A-87D5-FDA643866C66}"/>
              </a:ext>
            </a:extLst>
          </p:cNvPr>
          <p:cNvPicPr>
            <a:picLocks noChangeAspect="1"/>
          </p:cNvPicPr>
          <p:nvPr/>
        </p:nvPicPr>
        <p:blipFill rotWithShape="1">
          <a:blip r:embed="rId5"/>
          <a:srcRect l="23050" r="23631" b="52856"/>
          <a:stretch/>
        </p:blipFill>
        <p:spPr>
          <a:xfrm>
            <a:off x="6870944" y="1879461"/>
            <a:ext cx="2798782" cy="2207347"/>
          </a:xfrm>
          <a:prstGeom prst="rect">
            <a:avLst/>
          </a:prstGeom>
        </p:spPr>
      </p:pic>
      <p:pic>
        <p:nvPicPr>
          <p:cNvPr id="9" name="Picture 8">
            <a:extLst>
              <a:ext uri="{FF2B5EF4-FFF2-40B4-BE49-F238E27FC236}">
                <a16:creationId xmlns:a16="http://schemas.microsoft.com/office/drawing/2014/main" id="{3EE7368C-8E91-45FE-B2BA-8E1D2D7E6CC7}"/>
              </a:ext>
            </a:extLst>
          </p:cNvPr>
          <p:cNvPicPr>
            <a:picLocks noChangeAspect="1"/>
          </p:cNvPicPr>
          <p:nvPr/>
        </p:nvPicPr>
        <p:blipFill rotWithShape="1">
          <a:blip r:embed="rId6">
            <a:extLst>
              <a:ext uri="{BEBA8EAE-BF5A-486C-A8C5-ECC9F3942E4B}">
                <a14:imgProps xmlns:a14="http://schemas.microsoft.com/office/drawing/2010/main">
                  <a14:imgLayer r:embed="rId4">
                    <a14:imgEffect>
                      <a14:backgroundRemoval t="53125" b="98177" l="52846" r="98606">
                        <a14:foregroundMark x1="71312" y1="98177" x2="71312" y2="98177"/>
                        <a14:foregroundMark x1="98722" y1="97396" x2="98722" y2="97396"/>
                        <a14:foregroundMark x1="52846" y1="98177" x2="52846" y2="98177"/>
                      </a14:backgroundRemoval>
                    </a14:imgEffect>
                  </a14:imgLayer>
                </a14:imgProps>
              </a:ext>
            </a:extLst>
          </a:blip>
          <a:srcRect l="50374" t="48340"/>
          <a:stretch/>
        </p:blipFill>
        <p:spPr>
          <a:xfrm>
            <a:off x="8270335" y="4009778"/>
            <a:ext cx="2604942" cy="2418803"/>
          </a:xfrm>
          <a:prstGeom prst="rect">
            <a:avLst/>
          </a:prstGeom>
        </p:spPr>
      </p:pic>
      <p:pic>
        <p:nvPicPr>
          <p:cNvPr id="10" name="Picture 9">
            <a:extLst>
              <a:ext uri="{FF2B5EF4-FFF2-40B4-BE49-F238E27FC236}">
                <a16:creationId xmlns:a16="http://schemas.microsoft.com/office/drawing/2014/main" id="{E8997D5A-9F4B-4C67-8980-DF1B5CB957EF}"/>
              </a:ext>
            </a:extLst>
          </p:cNvPr>
          <p:cNvPicPr>
            <a:picLocks noChangeAspect="1"/>
          </p:cNvPicPr>
          <p:nvPr/>
        </p:nvPicPr>
        <p:blipFill rotWithShape="1">
          <a:blip r:embed="rId7">
            <a:extLst>
              <a:ext uri="{BEBA8EAE-BF5A-486C-A8C5-ECC9F3942E4B}">
                <a14:imgProps xmlns:a14="http://schemas.microsoft.com/office/drawing/2010/main">
                  <a14:imgLayer r:embed="rId4">
                    <a14:imgEffect>
                      <a14:backgroundRemoval t="53516" b="97656" l="929" r="45761">
                        <a14:foregroundMark x1="23693" y1="55469" x2="23693" y2="55469"/>
                        <a14:foregroundMark x1="23693" y1="53516" x2="23693" y2="53516"/>
                        <a14:foregroundMark x1="3484" y1="97396" x2="3484" y2="97396"/>
                        <a14:foregroundMark x1="1045" y1="97786" x2="1045" y2="97786"/>
                        <a14:foregroundMark x1="45761" y1="97005" x2="45761" y2="97005"/>
                      </a14:backgroundRemoval>
                    </a14:imgEffect>
                  </a14:imgLayer>
                </a14:imgProps>
              </a:ext>
            </a:extLst>
          </a:blip>
          <a:srcRect t="51660" r="52026"/>
          <a:stretch/>
        </p:blipFill>
        <p:spPr>
          <a:xfrm>
            <a:off x="5665394" y="4170127"/>
            <a:ext cx="2518222" cy="2263331"/>
          </a:xfrm>
          <a:prstGeom prst="rect">
            <a:avLst/>
          </a:prstGeom>
        </p:spPr>
      </p:pic>
    </p:spTree>
    <p:extLst>
      <p:ext uri="{BB962C8B-B14F-4D97-AF65-F5344CB8AC3E}">
        <p14:creationId xmlns:p14="http://schemas.microsoft.com/office/powerpoint/2010/main" val="43160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5485797"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Conceptual understanding </a:t>
            </a:r>
          </a:p>
        </p:txBody>
      </p:sp>
      <p:sp>
        <p:nvSpPr>
          <p:cNvPr id="2" name="TextBox 1">
            <a:extLst>
              <a:ext uri="{FF2B5EF4-FFF2-40B4-BE49-F238E27FC236}">
                <a16:creationId xmlns:a16="http://schemas.microsoft.com/office/drawing/2014/main" id="{1E4ABA72-53B1-4DEC-A9C5-88572B171ED7}"/>
              </a:ext>
            </a:extLst>
          </p:cNvPr>
          <p:cNvSpPr txBox="1"/>
          <p:nvPr/>
        </p:nvSpPr>
        <p:spPr>
          <a:xfrm>
            <a:off x="576243" y="1180115"/>
            <a:ext cx="10182596" cy="830997"/>
          </a:xfrm>
          <a:prstGeom prst="rect">
            <a:avLst/>
          </a:prstGeom>
          <a:noFill/>
        </p:spPr>
        <p:txBody>
          <a:bodyPr wrap="none" rtlCol="0">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Representing a concept in different ways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Making connections between each way to deepen their understanding. </a:t>
            </a:r>
          </a:p>
        </p:txBody>
      </p:sp>
      <p:sp>
        <p:nvSpPr>
          <p:cNvPr id="24" name="Oval 23">
            <a:extLst>
              <a:ext uri="{FF2B5EF4-FFF2-40B4-BE49-F238E27FC236}">
                <a16:creationId xmlns:a16="http://schemas.microsoft.com/office/drawing/2014/main" id="{86BA259A-0B3A-4544-8588-5542D00407B1}"/>
              </a:ext>
            </a:extLst>
          </p:cNvPr>
          <p:cNvSpPr/>
          <p:nvPr/>
        </p:nvSpPr>
        <p:spPr>
          <a:xfrm>
            <a:off x="2260210" y="5115171"/>
            <a:ext cx="9127594" cy="1458213"/>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3375232-467F-4760-B503-7CFA6E6C1C66}"/>
              </a:ext>
            </a:extLst>
          </p:cNvPr>
          <p:cNvSpPr/>
          <p:nvPr/>
        </p:nvSpPr>
        <p:spPr>
          <a:xfrm>
            <a:off x="6983244" y="2372465"/>
            <a:ext cx="2840337" cy="256459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6ED3444F-CA52-4D6A-ABAD-23CA04B87D6A}"/>
              </a:ext>
            </a:extLst>
          </p:cNvPr>
          <p:cNvSpPr/>
          <p:nvPr/>
        </p:nvSpPr>
        <p:spPr>
          <a:xfrm>
            <a:off x="4019414" y="2630800"/>
            <a:ext cx="2142015" cy="188378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B2038303-EA12-418C-BD72-FE01AC354FFF}"/>
              </a:ext>
            </a:extLst>
          </p:cNvPr>
          <p:cNvPicPr>
            <a:picLocks noChangeAspect="1"/>
          </p:cNvPicPr>
          <p:nvPr/>
        </p:nvPicPr>
        <p:blipFill rotWithShape="1">
          <a:blip r:embed="rId3"/>
          <a:srcRect r="70787" b="59477"/>
          <a:stretch/>
        </p:blipFill>
        <p:spPr>
          <a:xfrm>
            <a:off x="7463028" y="2833373"/>
            <a:ext cx="2017387" cy="1350658"/>
          </a:xfrm>
          <a:prstGeom prst="rect">
            <a:avLst/>
          </a:prstGeom>
        </p:spPr>
      </p:pic>
      <p:grpSp>
        <p:nvGrpSpPr>
          <p:cNvPr id="28" name="Group 27">
            <a:extLst>
              <a:ext uri="{FF2B5EF4-FFF2-40B4-BE49-F238E27FC236}">
                <a16:creationId xmlns:a16="http://schemas.microsoft.com/office/drawing/2014/main" id="{8D7CA167-434F-4DA5-9B40-800A3777CAA7}"/>
              </a:ext>
            </a:extLst>
          </p:cNvPr>
          <p:cNvGrpSpPr/>
          <p:nvPr/>
        </p:nvGrpSpPr>
        <p:grpSpPr>
          <a:xfrm>
            <a:off x="503137" y="2316072"/>
            <a:ext cx="3209986" cy="1646190"/>
            <a:chOff x="503137" y="2316072"/>
            <a:chExt cx="3209986" cy="1646190"/>
          </a:xfrm>
          <a:solidFill>
            <a:schemeClr val="bg1"/>
          </a:solidFill>
        </p:grpSpPr>
        <p:sp>
          <p:nvSpPr>
            <p:cNvPr id="29" name="Oval 28">
              <a:extLst>
                <a:ext uri="{FF2B5EF4-FFF2-40B4-BE49-F238E27FC236}">
                  <a16:creationId xmlns:a16="http://schemas.microsoft.com/office/drawing/2014/main" id="{E6963201-EFE3-459C-BA01-EB35951BEEE3}"/>
                </a:ext>
              </a:extLst>
            </p:cNvPr>
            <p:cNvSpPr/>
            <p:nvPr/>
          </p:nvSpPr>
          <p:spPr>
            <a:xfrm>
              <a:off x="503137" y="2316072"/>
              <a:ext cx="3209986" cy="1646190"/>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3A736EF9-F034-4284-89C4-11FC8240C766}"/>
                </a:ext>
              </a:extLst>
            </p:cNvPr>
            <p:cNvPicPr>
              <a:picLocks noChangeAspect="1"/>
            </p:cNvPicPr>
            <p:nvPr/>
          </p:nvPicPr>
          <p:blipFill rotWithShape="1">
            <a:blip r:embed="rId3"/>
            <a:srcRect l="62797" t="42807" b="29391"/>
            <a:stretch/>
          </p:blipFill>
          <p:spPr>
            <a:xfrm>
              <a:off x="870281" y="2666853"/>
              <a:ext cx="2511436" cy="905841"/>
            </a:xfrm>
            <a:prstGeom prst="rect">
              <a:avLst/>
            </a:prstGeom>
            <a:grpFill/>
          </p:spPr>
        </p:pic>
      </p:grpSp>
      <p:pic>
        <p:nvPicPr>
          <p:cNvPr id="31" name="Picture 30">
            <a:extLst>
              <a:ext uri="{FF2B5EF4-FFF2-40B4-BE49-F238E27FC236}">
                <a16:creationId xmlns:a16="http://schemas.microsoft.com/office/drawing/2014/main" id="{38DCB67A-0808-4C8A-8131-BF25B2F9B7E9}"/>
              </a:ext>
            </a:extLst>
          </p:cNvPr>
          <p:cNvPicPr>
            <a:picLocks noChangeAspect="1"/>
          </p:cNvPicPr>
          <p:nvPr/>
        </p:nvPicPr>
        <p:blipFill rotWithShape="1">
          <a:blip r:embed="rId3"/>
          <a:srcRect t="71475" b="8499"/>
          <a:stretch/>
        </p:blipFill>
        <p:spPr>
          <a:xfrm>
            <a:off x="2988684" y="5489386"/>
            <a:ext cx="7684397" cy="742722"/>
          </a:xfrm>
          <a:prstGeom prst="rect">
            <a:avLst/>
          </a:prstGeom>
        </p:spPr>
      </p:pic>
      <p:pic>
        <p:nvPicPr>
          <p:cNvPr id="32" name="Picture 31">
            <a:extLst>
              <a:ext uri="{FF2B5EF4-FFF2-40B4-BE49-F238E27FC236}">
                <a16:creationId xmlns:a16="http://schemas.microsoft.com/office/drawing/2014/main" id="{15BBABC1-2F87-4236-B24F-CDF3951DCA06}"/>
              </a:ext>
            </a:extLst>
          </p:cNvPr>
          <p:cNvPicPr>
            <a:picLocks noChangeAspect="1"/>
          </p:cNvPicPr>
          <p:nvPr/>
        </p:nvPicPr>
        <p:blipFill rotWithShape="1">
          <a:blip r:embed="rId3"/>
          <a:srcRect l="73372" t="4128" r="6173" b="83483"/>
          <a:stretch/>
        </p:blipFill>
        <p:spPr>
          <a:xfrm>
            <a:off x="4246884" y="3273641"/>
            <a:ext cx="1758724" cy="514085"/>
          </a:xfrm>
          <a:prstGeom prst="rect">
            <a:avLst/>
          </a:prstGeom>
        </p:spPr>
      </p:pic>
      <p:sp>
        <p:nvSpPr>
          <p:cNvPr id="33" name="Oval 32">
            <a:extLst>
              <a:ext uri="{FF2B5EF4-FFF2-40B4-BE49-F238E27FC236}">
                <a16:creationId xmlns:a16="http://schemas.microsoft.com/office/drawing/2014/main" id="{94EE1548-7E19-490B-90DF-1F4F363C8A93}"/>
              </a:ext>
            </a:extLst>
          </p:cNvPr>
          <p:cNvSpPr/>
          <p:nvPr/>
        </p:nvSpPr>
        <p:spPr>
          <a:xfrm>
            <a:off x="83524" y="4845216"/>
            <a:ext cx="1296580" cy="116829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32</a:t>
            </a:r>
          </a:p>
        </p:txBody>
      </p:sp>
      <p:cxnSp>
        <p:nvCxnSpPr>
          <p:cNvPr id="34" name="Straight Connector 33">
            <a:extLst>
              <a:ext uri="{FF2B5EF4-FFF2-40B4-BE49-F238E27FC236}">
                <a16:creationId xmlns:a16="http://schemas.microsoft.com/office/drawing/2014/main" id="{E34C1109-806F-40DF-8F60-2198EBF89719}"/>
              </a:ext>
            </a:extLst>
          </p:cNvPr>
          <p:cNvCxnSpPr>
            <a:stCxn id="33" idx="7"/>
            <a:endCxn id="29" idx="4"/>
          </p:cNvCxnSpPr>
          <p:nvPr/>
        </p:nvCxnSpPr>
        <p:spPr>
          <a:xfrm flipV="1">
            <a:off x="1190224" y="3962262"/>
            <a:ext cx="917906" cy="1054047"/>
          </a:xfrm>
          <a:prstGeom prst="line">
            <a:avLst/>
          </a:prstGeom>
          <a:ln w="3175"/>
        </p:spPr>
        <p:style>
          <a:lnRef idx="1">
            <a:schemeClr val="dk1"/>
          </a:lnRef>
          <a:fillRef idx="0">
            <a:schemeClr val="dk1"/>
          </a:fillRef>
          <a:effectRef idx="0">
            <a:schemeClr val="dk1"/>
          </a:effectRef>
          <a:fontRef idx="minor">
            <a:schemeClr val="tx1"/>
          </a:fontRef>
        </p:style>
      </p:cxnSp>
      <p:cxnSp>
        <p:nvCxnSpPr>
          <p:cNvPr id="35" name="Straight Connector 34">
            <a:extLst>
              <a:ext uri="{FF2B5EF4-FFF2-40B4-BE49-F238E27FC236}">
                <a16:creationId xmlns:a16="http://schemas.microsoft.com/office/drawing/2014/main" id="{8D5A4BE2-69EA-466C-9059-13A1B845126D}"/>
              </a:ext>
            </a:extLst>
          </p:cNvPr>
          <p:cNvCxnSpPr>
            <a:cxnSpLocks/>
            <a:stCxn id="26" idx="2"/>
            <a:endCxn id="29" idx="6"/>
          </p:cNvCxnSpPr>
          <p:nvPr/>
        </p:nvCxnSpPr>
        <p:spPr>
          <a:xfrm flipH="1" flipV="1">
            <a:off x="3713123" y="3139167"/>
            <a:ext cx="306291" cy="433527"/>
          </a:xfrm>
          <a:prstGeom prst="line">
            <a:avLst/>
          </a:prstGeom>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A13DC9DA-A1B0-4F5C-BDA8-8A4B9F6C8D30}"/>
              </a:ext>
            </a:extLst>
          </p:cNvPr>
          <p:cNvCxnSpPr>
            <a:cxnSpLocks/>
            <a:stCxn id="33" idx="7"/>
            <a:endCxn id="26" idx="4"/>
          </p:cNvCxnSpPr>
          <p:nvPr/>
        </p:nvCxnSpPr>
        <p:spPr>
          <a:xfrm flipV="1">
            <a:off x="1190224" y="4514587"/>
            <a:ext cx="3900198" cy="501722"/>
          </a:xfrm>
          <a:prstGeom prst="line">
            <a:avLst/>
          </a:prstGeom>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C5B4FA82-EBF7-49AE-8081-AD91A5F2111D}"/>
              </a:ext>
            </a:extLst>
          </p:cNvPr>
          <p:cNvCxnSpPr>
            <a:cxnSpLocks/>
            <a:stCxn id="25" idx="2"/>
          </p:cNvCxnSpPr>
          <p:nvPr/>
        </p:nvCxnSpPr>
        <p:spPr>
          <a:xfrm flipH="1" flipV="1">
            <a:off x="6161430" y="3535859"/>
            <a:ext cx="821814" cy="118904"/>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87D54A92-DB79-4DDA-BC70-C1BD28E9F60C}"/>
              </a:ext>
            </a:extLst>
          </p:cNvPr>
          <p:cNvCxnSpPr>
            <a:cxnSpLocks/>
            <a:stCxn id="25" idx="3"/>
          </p:cNvCxnSpPr>
          <p:nvPr/>
        </p:nvCxnSpPr>
        <p:spPr>
          <a:xfrm flipH="1">
            <a:off x="1190224" y="4561485"/>
            <a:ext cx="6208978" cy="478159"/>
          </a:xfrm>
          <a:prstGeom prst="line">
            <a:avLst/>
          </a:prstGeom>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4BC4FE1F-D485-4A27-8F01-07DF67DE3331}"/>
              </a:ext>
            </a:extLst>
          </p:cNvPr>
          <p:cNvCxnSpPr>
            <a:cxnSpLocks/>
            <a:stCxn id="24" idx="7"/>
          </p:cNvCxnSpPr>
          <p:nvPr/>
        </p:nvCxnSpPr>
        <p:spPr>
          <a:xfrm flipH="1" flipV="1">
            <a:off x="9572807" y="4348567"/>
            <a:ext cx="478292" cy="980154"/>
          </a:xfrm>
          <a:prstGeom prst="line">
            <a:avLst/>
          </a:prstGeom>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F39D1443-AF0C-415A-844C-45E426EB0523}"/>
              </a:ext>
            </a:extLst>
          </p:cNvPr>
          <p:cNvCxnSpPr>
            <a:cxnSpLocks/>
            <a:stCxn id="33" idx="7"/>
          </p:cNvCxnSpPr>
          <p:nvPr/>
        </p:nvCxnSpPr>
        <p:spPr>
          <a:xfrm>
            <a:off x="1190224" y="5016309"/>
            <a:ext cx="5553874" cy="99692"/>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CFBCF745-B81E-4BA0-8EE7-D5F409947482}"/>
              </a:ext>
            </a:extLst>
          </p:cNvPr>
          <p:cNvCxnSpPr>
            <a:cxnSpLocks/>
            <a:stCxn id="29" idx="0"/>
            <a:endCxn id="25" idx="0"/>
          </p:cNvCxnSpPr>
          <p:nvPr/>
        </p:nvCxnSpPr>
        <p:spPr>
          <a:xfrm>
            <a:off x="2108130" y="2316072"/>
            <a:ext cx="6295283" cy="56393"/>
          </a:xfrm>
          <a:prstGeom prst="line">
            <a:avLst/>
          </a:prstGeom>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5C9AD597-31B0-4418-97B6-CD14F514104B}"/>
              </a:ext>
            </a:extLst>
          </p:cNvPr>
          <p:cNvCxnSpPr>
            <a:cxnSpLocks/>
            <a:stCxn id="26" idx="5"/>
            <a:endCxn id="24" idx="0"/>
          </p:cNvCxnSpPr>
          <p:nvPr/>
        </p:nvCxnSpPr>
        <p:spPr>
          <a:xfrm>
            <a:off x="5847738" y="4238713"/>
            <a:ext cx="976269" cy="876458"/>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641A2FE0-DDE3-42F3-8FC9-32B264D7D49C}"/>
              </a:ext>
            </a:extLst>
          </p:cNvPr>
          <p:cNvCxnSpPr>
            <a:cxnSpLocks/>
            <a:stCxn id="29" idx="5"/>
            <a:endCxn id="24" idx="1"/>
          </p:cNvCxnSpPr>
          <p:nvPr/>
        </p:nvCxnSpPr>
        <p:spPr>
          <a:xfrm>
            <a:off x="3243031" y="3721183"/>
            <a:ext cx="353884" cy="1607538"/>
          </a:xfrm>
          <a:prstGeom prst="line">
            <a:avLst/>
          </a:prstGeom>
        </p:spPr>
        <p:style>
          <a:lnRef idx="1">
            <a:schemeClr val="dk1"/>
          </a:lnRef>
          <a:fillRef idx="0">
            <a:schemeClr val="dk1"/>
          </a:fillRef>
          <a:effectRef idx="0">
            <a:schemeClr val="dk1"/>
          </a:effectRef>
          <a:fontRef idx="minor">
            <a:schemeClr val="tx1"/>
          </a:fontRef>
        </p:style>
      </p:cxnSp>
      <p:cxnSp>
        <p:nvCxnSpPr>
          <p:cNvPr id="44" name="Straight Connector 43">
            <a:extLst>
              <a:ext uri="{FF2B5EF4-FFF2-40B4-BE49-F238E27FC236}">
                <a16:creationId xmlns:a16="http://schemas.microsoft.com/office/drawing/2014/main" id="{F2EA055C-AE8E-40B8-AB8D-D3AD90330F06}"/>
              </a:ext>
            </a:extLst>
          </p:cNvPr>
          <p:cNvCxnSpPr>
            <a:cxnSpLocks/>
            <a:stCxn id="33" idx="6"/>
            <a:endCxn id="24" idx="2"/>
          </p:cNvCxnSpPr>
          <p:nvPr/>
        </p:nvCxnSpPr>
        <p:spPr>
          <a:xfrm>
            <a:off x="1380104" y="5429364"/>
            <a:ext cx="880106" cy="41491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22584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6101350"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Language and communication</a:t>
            </a:r>
          </a:p>
        </p:txBody>
      </p:sp>
      <p:pic>
        <p:nvPicPr>
          <p:cNvPr id="7" name="Picture 6">
            <a:extLst>
              <a:ext uri="{FF2B5EF4-FFF2-40B4-BE49-F238E27FC236}">
                <a16:creationId xmlns:a16="http://schemas.microsoft.com/office/drawing/2014/main" id="{874D7C28-317E-499C-930E-1CA86D911C76}"/>
              </a:ext>
            </a:extLst>
          </p:cNvPr>
          <p:cNvPicPr>
            <a:picLocks noChangeAspect="1"/>
          </p:cNvPicPr>
          <p:nvPr/>
        </p:nvPicPr>
        <p:blipFill>
          <a:blip r:embed="rId3"/>
          <a:stretch>
            <a:fillRect/>
          </a:stretch>
        </p:blipFill>
        <p:spPr>
          <a:xfrm>
            <a:off x="782083" y="1835452"/>
            <a:ext cx="3377918" cy="2092205"/>
          </a:xfrm>
          <a:prstGeom prst="round2DiagRect">
            <a:avLst>
              <a:gd name="adj1" fmla="val 16667"/>
              <a:gd name="adj2" fmla="val 0"/>
            </a:avLst>
          </a:prstGeom>
          <a:ln w="3175" cap="sq">
            <a:solidFill>
              <a:srgbClr val="FFFFFF"/>
            </a:solidFill>
            <a:miter lim="800000"/>
          </a:ln>
          <a:effectLst>
            <a:outerShdw blurRad="254000" algn="tl" rotWithShape="0">
              <a:srgbClr val="000000">
                <a:alpha val="43000"/>
              </a:srgbClr>
            </a:outerShdw>
          </a:effectLst>
        </p:spPr>
      </p:pic>
      <p:grpSp>
        <p:nvGrpSpPr>
          <p:cNvPr id="9" name="Group 8">
            <a:extLst>
              <a:ext uri="{FF2B5EF4-FFF2-40B4-BE49-F238E27FC236}">
                <a16:creationId xmlns:a16="http://schemas.microsoft.com/office/drawing/2014/main" id="{068F8D57-D074-42B3-B93E-A764854A673A}"/>
              </a:ext>
            </a:extLst>
          </p:cNvPr>
          <p:cNvGrpSpPr/>
          <p:nvPr/>
        </p:nvGrpSpPr>
        <p:grpSpPr>
          <a:xfrm>
            <a:off x="5561704" y="1576153"/>
            <a:ext cx="2097741" cy="1807568"/>
            <a:chOff x="4819426" y="1882672"/>
            <a:chExt cx="2097741" cy="1807568"/>
          </a:xfrm>
        </p:grpSpPr>
        <p:sp>
          <p:nvSpPr>
            <p:cNvPr id="13" name="Rectangle: Rounded Corners 12">
              <a:extLst>
                <a:ext uri="{FF2B5EF4-FFF2-40B4-BE49-F238E27FC236}">
                  <a16:creationId xmlns:a16="http://schemas.microsoft.com/office/drawing/2014/main" id="{7D460B4A-2BC1-4F76-A5FC-D754D2DA64B8}"/>
                </a:ext>
              </a:extLst>
            </p:cNvPr>
            <p:cNvSpPr/>
            <p:nvPr/>
          </p:nvSpPr>
          <p:spPr>
            <a:xfrm>
              <a:off x="6024282" y="3377901"/>
              <a:ext cx="892885" cy="312339"/>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Helvetica" panose="020B0604020202020204" pitchFamily="34" charset="0"/>
                <a:cs typeface="Helvetica" panose="020B0604020202020204" pitchFamily="34" charset="0"/>
              </a:endParaRPr>
            </a:p>
          </p:txBody>
        </p:sp>
        <p:sp>
          <p:nvSpPr>
            <p:cNvPr id="11" name="Rectangle: Rounded Corners 10">
              <a:extLst>
                <a:ext uri="{FF2B5EF4-FFF2-40B4-BE49-F238E27FC236}">
                  <a16:creationId xmlns:a16="http://schemas.microsoft.com/office/drawing/2014/main" id="{A1045B0A-9E61-412A-840C-053B2D36C81F}"/>
                </a:ext>
              </a:extLst>
            </p:cNvPr>
            <p:cNvSpPr/>
            <p:nvPr/>
          </p:nvSpPr>
          <p:spPr>
            <a:xfrm>
              <a:off x="4819426" y="1882672"/>
              <a:ext cx="484094" cy="4364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Helvetica" panose="020B0604020202020204" pitchFamily="34" charset="0"/>
                <a:cs typeface="Helvetica" panose="020B0604020202020204" pitchFamily="34" charset="0"/>
              </a:endParaRPr>
            </a:p>
          </p:txBody>
        </p:sp>
      </p:grpSp>
      <p:pic>
        <p:nvPicPr>
          <p:cNvPr id="14" name="Picture 2" descr="Image result for talking">
            <a:extLst>
              <a:ext uri="{FF2B5EF4-FFF2-40B4-BE49-F238E27FC236}">
                <a16:creationId xmlns:a16="http://schemas.microsoft.com/office/drawing/2014/main" id="{222711E7-3966-4862-8289-DF4C24EC64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2451" y="4591802"/>
            <a:ext cx="3668195" cy="1935992"/>
          </a:xfrm>
          <a:prstGeom prst="rect">
            <a:avLst/>
          </a:prstGeom>
          <a:noFill/>
          <a:extLst>
            <a:ext uri="{909E8E84-426E-40DD-AFC4-6F175D3DCCD1}">
              <a14:hiddenFill xmlns:a14="http://schemas.microsoft.com/office/drawing/2010/main">
                <a:solidFill>
                  <a:srgbClr val="FFFFFF"/>
                </a:solidFill>
              </a14:hiddenFill>
            </a:ext>
          </a:extLst>
        </p:spPr>
      </p:pic>
      <p:sp>
        <p:nvSpPr>
          <p:cNvPr id="23" name="Oval Callout 7">
            <a:extLst>
              <a:ext uri="{FF2B5EF4-FFF2-40B4-BE49-F238E27FC236}">
                <a16:creationId xmlns:a16="http://schemas.microsoft.com/office/drawing/2014/main" id="{D36BB1D3-524F-4AF7-90FE-C061B43505A0}"/>
              </a:ext>
            </a:extLst>
          </p:cNvPr>
          <p:cNvSpPr/>
          <p:nvPr/>
        </p:nvSpPr>
        <p:spPr>
          <a:xfrm>
            <a:off x="5561704" y="1968464"/>
            <a:ext cx="4585906" cy="1652047"/>
          </a:xfrm>
          <a:prstGeom prst="wedgeEllipseCallout">
            <a:avLst>
              <a:gd name="adj1" fmla="val 17463"/>
              <a:gd name="adj2" fmla="val 9009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latin typeface="Helvetica" panose="020B0604020202020204" pitchFamily="34" charset="0"/>
              <a:cs typeface="Helvetica" panose="020B0604020202020204" pitchFamily="34" charset="0"/>
            </a:endParaRPr>
          </a:p>
        </p:txBody>
      </p:sp>
      <p:sp>
        <p:nvSpPr>
          <p:cNvPr id="24" name="TextBox 23">
            <a:extLst>
              <a:ext uri="{FF2B5EF4-FFF2-40B4-BE49-F238E27FC236}">
                <a16:creationId xmlns:a16="http://schemas.microsoft.com/office/drawing/2014/main" id="{1672D11D-1920-4A64-B0A9-D123B6D85CF6}"/>
              </a:ext>
            </a:extLst>
          </p:cNvPr>
          <p:cNvSpPr txBox="1"/>
          <p:nvPr/>
        </p:nvSpPr>
        <p:spPr>
          <a:xfrm>
            <a:off x="6184325" y="2388742"/>
            <a:ext cx="3214460" cy="830997"/>
          </a:xfrm>
          <a:prstGeom prst="rect">
            <a:avLst/>
          </a:prstGeom>
          <a:noFill/>
        </p:spPr>
        <p:txBody>
          <a:bodyPr wrap="square" rtlCol="0">
            <a:spAutoFit/>
          </a:bodyPr>
          <a:lstStyle/>
          <a:p>
            <a:pPr algn="ctr"/>
            <a:r>
              <a:rPr lang="en-GB" sz="2400">
                <a:latin typeface="Helvetica" panose="020B0604020202020204" pitchFamily="34" charset="0"/>
                <a:cs typeface="Helvetica" panose="020B0604020202020204" pitchFamily="34" charset="0"/>
              </a:rPr>
              <a:t>Can you say that in a full sentence, please?</a:t>
            </a:r>
          </a:p>
        </p:txBody>
      </p:sp>
    </p:spTree>
    <p:extLst>
      <p:ext uri="{BB962C8B-B14F-4D97-AF65-F5344CB8AC3E}">
        <p14:creationId xmlns:p14="http://schemas.microsoft.com/office/powerpoint/2010/main" val="135423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4485523"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Mathematical thinking</a:t>
            </a:r>
          </a:p>
        </p:txBody>
      </p:sp>
      <p:grpSp>
        <p:nvGrpSpPr>
          <p:cNvPr id="9" name="Group 8">
            <a:extLst>
              <a:ext uri="{FF2B5EF4-FFF2-40B4-BE49-F238E27FC236}">
                <a16:creationId xmlns:a16="http://schemas.microsoft.com/office/drawing/2014/main" id="{068F8D57-D074-42B3-B93E-A764854A673A}"/>
              </a:ext>
            </a:extLst>
          </p:cNvPr>
          <p:cNvGrpSpPr/>
          <p:nvPr/>
        </p:nvGrpSpPr>
        <p:grpSpPr>
          <a:xfrm>
            <a:off x="5561704" y="1576153"/>
            <a:ext cx="2097741" cy="1807568"/>
            <a:chOff x="4819426" y="1882672"/>
            <a:chExt cx="2097741" cy="1807568"/>
          </a:xfrm>
        </p:grpSpPr>
        <p:sp>
          <p:nvSpPr>
            <p:cNvPr id="13" name="Rectangle: Rounded Corners 12">
              <a:extLst>
                <a:ext uri="{FF2B5EF4-FFF2-40B4-BE49-F238E27FC236}">
                  <a16:creationId xmlns:a16="http://schemas.microsoft.com/office/drawing/2014/main" id="{7D460B4A-2BC1-4F76-A5FC-D754D2DA64B8}"/>
                </a:ext>
              </a:extLst>
            </p:cNvPr>
            <p:cNvSpPr/>
            <p:nvPr/>
          </p:nvSpPr>
          <p:spPr>
            <a:xfrm>
              <a:off x="6024282" y="3377901"/>
              <a:ext cx="892885" cy="312339"/>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Helvetica" panose="020B0604020202020204" pitchFamily="34" charset="0"/>
                <a:cs typeface="Helvetica" panose="020B0604020202020204" pitchFamily="34" charset="0"/>
              </a:endParaRPr>
            </a:p>
          </p:txBody>
        </p:sp>
        <p:sp>
          <p:nvSpPr>
            <p:cNvPr id="11" name="Rectangle: Rounded Corners 10">
              <a:extLst>
                <a:ext uri="{FF2B5EF4-FFF2-40B4-BE49-F238E27FC236}">
                  <a16:creationId xmlns:a16="http://schemas.microsoft.com/office/drawing/2014/main" id="{A1045B0A-9E61-412A-840C-053B2D36C81F}"/>
                </a:ext>
              </a:extLst>
            </p:cNvPr>
            <p:cNvSpPr/>
            <p:nvPr/>
          </p:nvSpPr>
          <p:spPr>
            <a:xfrm>
              <a:off x="4819426" y="1882672"/>
              <a:ext cx="484094" cy="4364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Helvetica" panose="020B0604020202020204" pitchFamily="34" charset="0"/>
                <a:cs typeface="Helvetica" panose="020B0604020202020204" pitchFamily="34" charset="0"/>
              </a:endParaRPr>
            </a:p>
          </p:txBody>
        </p:sp>
      </p:grpSp>
      <p:sp>
        <p:nvSpPr>
          <p:cNvPr id="2" name="Thought Bubble: Cloud 1">
            <a:extLst>
              <a:ext uri="{FF2B5EF4-FFF2-40B4-BE49-F238E27FC236}">
                <a16:creationId xmlns:a16="http://schemas.microsoft.com/office/drawing/2014/main" id="{C570B35C-ECF2-4FA9-81F7-C1249D5D4969}"/>
              </a:ext>
            </a:extLst>
          </p:cNvPr>
          <p:cNvSpPr/>
          <p:nvPr/>
        </p:nvSpPr>
        <p:spPr>
          <a:xfrm>
            <a:off x="69451" y="4320167"/>
            <a:ext cx="3569439" cy="2104289"/>
          </a:xfrm>
          <a:prstGeom prst="cloudCallout">
            <a:avLst/>
          </a:prstGeom>
          <a:solidFill>
            <a:schemeClr val="accent6"/>
          </a:solidFill>
          <a:ln w="28575">
            <a:solidFill>
              <a:schemeClr val="accent5"/>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2800" b="1"/>
              <a:t>Can you see a pattern? What would come next?</a:t>
            </a:r>
          </a:p>
        </p:txBody>
      </p:sp>
      <p:sp>
        <p:nvSpPr>
          <p:cNvPr id="15" name="Thought Bubble: Cloud 14">
            <a:extLst>
              <a:ext uri="{FF2B5EF4-FFF2-40B4-BE49-F238E27FC236}">
                <a16:creationId xmlns:a16="http://schemas.microsoft.com/office/drawing/2014/main" id="{7D740A09-988C-4B67-98E1-8330A36B1C2F}"/>
              </a:ext>
            </a:extLst>
          </p:cNvPr>
          <p:cNvSpPr/>
          <p:nvPr/>
        </p:nvSpPr>
        <p:spPr>
          <a:xfrm>
            <a:off x="7710306" y="1530280"/>
            <a:ext cx="3549017" cy="2104289"/>
          </a:xfrm>
          <a:prstGeom prst="cloudCallout">
            <a:avLst/>
          </a:prstGeom>
          <a:solidFill>
            <a:schemeClr val="accent6"/>
          </a:solidFill>
          <a:ln w="28575">
            <a:solidFill>
              <a:schemeClr val="accent3"/>
            </a:solidFill>
          </a:ln>
        </p:spPr>
        <p:style>
          <a:lnRef idx="2">
            <a:schemeClr val="accent2"/>
          </a:lnRef>
          <a:fillRef idx="1">
            <a:schemeClr val="lt1"/>
          </a:fillRef>
          <a:effectRef idx="0">
            <a:schemeClr val="accent2"/>
          </a:effectRef>
          <a:fontRef idx="minor">
            <a:schemeClr val="dk1"/>
          </a:fontRef>
        </p:style>
        <p:txBody>
          <a:bodyPr rtlCol="0" anchor="ctr"/>
          <a:lstStyle/>
          <a:p>
            <a:pPr algn="ctr">
              <a:defRPr/>
            </a:pPr>
            <a:r>
              <a:rPr lang="en-GB" sz="2800" b="1">
                <a:solidFill>
                  <a:prstClr val="black"/>
                </a:solidFill>
                <a:cs typeface="Helvetica" panose="020B0604020202020204" pitchFamily="34" charset="0"/>
              </a:rPr>
              <a:t>What’s the same? What’s different?</a:t>
            </a:r>
          </a:p>
        </p:txBody>
      </p:sp>
      <p:sp>
        <p:nvSpPr>
          <p:cNvPr id="16" name="Thought Bubble: Cloud 15">
            <a:extLst>
              <a:ext uri="{FF2B5EF4-FFF2-40B4-BE49-F238E27FC236}">
                <a16:creationId xmlns:a16="http://schemas.microsoft.com/office/drawing/2014/main" id="{94016DF0-16A9-4C2F-BD6A-5B4C8AE7CA40}"/>
              </a:ext>
            </a:extLst>
          </p:cNvPr>
          <p:cNvSpPr/>
          <p:nvPr/>
        </p:nvSpPr>
        <p:spPr>
          <a:xfrm>
            <a:off x="69451" y="1794393"/>
            <a:ext cx="3549017" cy="2104289"/>
          </a:xfrm>
          <a:prstGeom prst="cloudCallout">
            <a:avLst/>
          </a:prstGeom>
          <a:solidFill>
            <a:schemeClr val="accent6"/>
          </a:solidFill>
          <a:ln w="28575">
            <a:solidFill>
              <a:schemeClr val="accent2"/>
            </a:solidFill>
          </a:ln>
        </p:spPr>
        <p:style>
          <a:lnRef idx="2">
            <a:schemeClr val="accent2"/>
          </a:lnRef>
          <a:fillRef idx="1">
            <a:schemeClr val="lt1"/>
          </a:fillRef>
          <a:effectRef idx="0">
            <a:schemeClr val="accent2"/>
          </a:effectRef>
          <a:fontRef idx="minor">
            <a:schemeClr val="dk1"/>
          </a:fontRef>
        </p:style>
        <p:txBody>
          <a:bodyPr rtlCol="0" anchor="ctr"/>
          <a:lstStyle/>
          <a:p>
            <a:pPr algn="ctr">
              <a:defRPr/>
            </a:pPr>
            <a:r>
              <a:rPr lang="en-GB" sz="2800" b="1">
                <a:solidFill>
                  <a:prstClr val="black"/>
                </a:solidFill>
                <a:cs typeface="Helvetica" panose="020B0604020202020204" pitchFamily="34" charset="0"/>
              </a:rPr>
              <a:t>What do you think would happen if…?</a:t>
            </a:r>
          </a:p>
        </p:txBody>
      </p:sp>
      <p:sp>
        <p:nvSpPr>
          <p:cNvPr id="17" name="Thought Bubble: Cloud 16">
            <a:extLst>
              <a:ext uri="{FF2B5EF4-FFF2-40B4-BE49-F238E27FC236}">
                <a16:creationId xmlns:a16="http://schemas.microsoft.com/office/drawing/2014/main" id="{A643FBC0-D347-4837-B3DB-AB94B7D24F74}"/>
              </a:ext>
            </a:extLst>
          </p:cNvPr>
          <p:cNvSpPr/>
          <p:nvPr/>
        </p:nvSpPr>
        <p:spPr>
          <a:xfrm>
            <a:off x="3808373" y="1270525"/>
            <a:ext cx="3769886" cy="2104289"/>
          </a:xfrm>
          <a:prstGeom prst="cloudCallout">
            <a:avLst/>
          </a:prstGeom>
          <a:solidFill>
            <a:schemeClr val="accent6"/>
          </a:solidFill>
          <a:ln w="28575">
            <a:solidFill>
              <a:schemeClr val="accent1"/>
            </a:solidFill>
          </a:ln>
        </p:spPr>
        <p:style>
          <a:lnRef idx="2">
            <a:schemeClr val="accent2"/>
          </a:lnRef>
          <a:fillRef idx="1">
            <a:schemeClr val="lt1"/>
          </a:fillRef>
          <a:effectRef idx="0">
            <a:schemeClr val="accent2"/>
          </a:effectRef>
          <a:fontRef idx="minor">
            <a:schemeClr val="dk1"/>
          </a:fontRef>
        </p:style>
        <p:txBody>
          <a:bodyPr rtlCol="0" anchor="ctr"/>
          <a:lstStyle/>
          <a:p>
            <a:pPr algn="ctr">
              <a:defRPr/>
            </a:pPr>
            <a:r>
              <a:rPr lang="en-GB" sz="2800" b="1" dirty="0">
                <a:solidFill>
                  <a:prstClr val="black"/>
                </a:solidFill>
                <a:cs typeface="Helvetica" panose="020B0604020202020204" pitchFamily="34" charset="0"/>
              </a:rPr>
              <a:t>Do you think … would always happen?</a:t>
            </a:r>
          </a:p>
        </p:txBody>
      </p:sp>
      <p:sp>
        <p:nvSpPr>
          <p:cNvPr id="18" name="Thought Bubble: Cloud 17">
            <a:extLst>
              <a:ext uri="{FF2B5EF4-FFF2-40B4-BE49-F238E27FC236}">
                <a16:creationId xmlns:a16="http://schemas.microsoft.com/office/drawing/2014/main" id="{B1CBBEBA-BE3E-4AE9-A305-0B6B0AC1AD75}"/>
              </a:ext>
            </a:extLst>
          </p:cNvPr>
          <p:cNvSpPr/>
          <p:nvPr/>
        </p:nvSpPr>
        <p:spPr>
          <a:xfrm>
            <a:off x="7968611" y="4045170"/>
            <a:ext cx="3549017" cy="2104289"/>
          </a:xfrm>
          <a:prstGeom prst="cloudCallout">
            <a:avLst/>
          </a:prstGeom>
          <a:solidFill>
            <a:schemeClr val="accent6"/>
          </a:solidFill>
          <a:ln w="28575">
            <a:solidFill>
              <a:schemeClr val="tx2"/>
            </a:solidFill>
          </a:ln>
        </p:spPr>
        <p:style>
          <a:lnRef idx="2">
            <a:schemeClr val="accent2"/>
          </a:lnRef>
          <a:fillRef idx="1">
            <a:schemeClr val="lt1"/>
          </a:fillRef>
          <a:effectRef idx="0">
            <a:schemeClr val="accent2"/>
          </a:effectRef>
          <a:fontRef idx="minor">
            <a:schemeClr val="dk1"/>
          </a:fontRef>
        </p:style>
        <p:txBody>
          <a:bodyPr rtlCol="0" anchor="ctr"/>
          <a:lstStyle/>
          <a:p>
            <a:pPr algn="ctr">
              <a:defRPr/>
            </a:pPr>
            <a:r>
              <a:rPr lang="en-GB" sz="2800" b="1">
                <a:solidFill>
                  <a:prstClr val="black"/>
                </a:solidFill>
                <a:cs typeface="Helvetica" panose="020B0604020202020204" pitchFamily="34" charset="0"/>
              </a:rPr>
              <a:t>What else could  go in this set? What couldn’t?</a:t>
            </a:r>
          </a:p>
        </p:txBody>
      </p:sp>
      <p:sp>
        <p:nvSpPr>
          <p:cNvPr id="19" name="Thought Bubble: Cloud 18">
            <a:extLst>
              <a:ext uri="{FF2B5EF4-FFF2-40B4-BE49-F238E27FC236}">
                <a16:creationId xmlns:a16="http://schemas.microsoft.com/office/drawing/2014/main" id="{6DAF8F01-3216-47C4-AACB-9BD5F24F6988}"/>
              </a:ext>
            </a:extLst>
          </p:cNvPr>
          <p:cNvSpPr/>
          <p:nvPr/>
        </p:nvSpPr>
        <p:spPr>
          <a:xfrm>
            <a:off x="4029242" y="3951649"/>
            <a:ext cx="3549017" cy="2104289"/>
          </a:xfrm>
          <a:prstGeom prst="cloudCallout">
            <a:avLst/>
          </a:prstGeom>
          <a:solidFill>
            <a:schemeClr val="accent6"/>
          </a:solidFill>
          <a:ln w="28575">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defRPr/>
            </a:pPr>
            <a:r>
              <a:rPr lang="en-GB" sz="2800" b="1">
                <a:solidFill>
                  <a:prstClr val="black"/>
                </a:solidFill>
                <a:cs typeface="Helvetica" panose="020B0604020202020204" pitchFamily="34" charset="0"/>
              </a:rPr>
              <a:t>How do you know that? </a:t>
            </a:r>
          </a:p>
        </p:txBody>
      </p:sp>
    </p:spTree>
    <p:extLst>
      <p:ext uri="{BB962C8B-B14F-4D97-AF65-F5344CB8AC3E}">
        <p14:creationId xmlns:p14="http://schemas.microsoft.com/office/powerpoint/2010/main" val="379424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animBg="1"/>
      <p:bldP spid="16"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09104" y="312130"/>
            <a:ext cx="7261924"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Creating a positive attitude to maths</a:t>
            </a:r>
          </a:p>
        </p:txBody>
      </p:sp>
      <p:sp>
        <p:nvSpPr>
          <p:cNvPr id="7" name="TextBox 6">
            <a:extLst>
              <a:ext uri="{FF2B5EF4-FFF2-40B4-BE49-F238E27FC236}">
                <a16:creationId xmlns:a16="http://schemas.microsoft.com/office/drawing/2014/main" id="{940333DC-824E-4FB5-BC8A-F27F68DE05EB}"/>
              </a:ext>
            </a:extLst>
          </p:cNvPr>
          <p:cNvSpPr txBox="1"/>
          <p:nvPr/>
        </p:nvSpPr>
        <p:spPr>
          <a:xfrm>
            <a:off x="1446361" y="1231761"/>
            <a:ext cx="8545088" cy="4549835"/>
          </a:xfrm>
          <a:prstGeom prst="rect">
            <a:avLst/>
          </a:prstGeom>
          <a:noFill/>
        </p:spPr>
        <p:txBody>
          <a:bodyPr wrap="square" rtlCol="0">
            <a:spAutoFit/>
          </a:bodyPr>
          <a:lstStyle/>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Talk to your children about everyday maths</a:t>
            </a:r>
          </a:p>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Play maths games with them </a:t>
            </a:r>
          </a:p>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Value mistakes as learning opportunities</a:t>
            </a:r>
          </a:p>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Recognise that there is more than one way to work things out</a:t>
            </a:r>
          </a:p>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Praise children for effort over outcome</a:t>
            </a:r>
          </a:p>
          <a:p>
            <a:pPr marL="342900" indent="-342900">
              <a:lnSpc>
                <a:spcPct val="150000"/>
              </a:lnSpc>
              <a:buFont typeface="Wingdings" panose="05000000000000000000" pitchFamily="2" charset="2"/>
              <a:buChar char="ü"/>
            </a:pPr>
            <a:r>
              <a:rPr lang="en-GB" sz="2800" dirty="0">
                <a:latin typeface="Arial" panose="020B0604020202020204" pitchFamily="34" charset="0"/>
                <a:cs typeface="Arial" panose="020B0604020202020204" pitchFamily="34" charset="0"/>
              </a:rPr>
              <a:t>Avoid saying things like “I’m useless at maths”</a:t>
            </a:r>
          </a:p>
        </p:txBody>
      </p:sp>
    </p:spTree>
    <p:extLst>
      <p:ext uri="{BB962C8B-B14F-4D97-AF65-F5344CB8AC3E}">
        <p14:creationId xmlns:p14="http://schemas.microsoft.com/office/powerpoint/2010/main" val="1587179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2167773" cy="584775"/>
          </a:xfrm>
          <a:prstGeom prst="rect">
            <a:avLst/>
          </a:prstGeom>
          <a:noFill/>
        </p:spPr>
        <p:txBody>
          <a:bodyPr wrap="none" rtlCol="0" anchor="t">
            <a:spAutoFit/>
          </a:bodyPr>
          <a:lstStyle/>
          <a:p>
            <a:r>
              <a:rPr lang="en-GB" sz="3200" b="1" dirty="0">
                <a:solidFill>
                  <a:schemeClr val="bg1"/>
                </a:solidFill>
              </a:rPr>
              <a:t>Big Pictures</a:t>
            </a:r>
          </a:p>
        </p:txBody>
      </p:sp>
      <p:pic>
        <p:nvPicPr>
          <p:cNvPr id="3" name="Picture 2">
            <a:extLst>
              <a:ext uri="{FF2B5EF4-FFF2-40B4-BE49-F238E27FC236}">
                <a16:creationId xmlns:a16="http://schemas.microsoft.com/office/drawing/2014/main" id="{822437BE-E8C7-4805-9E7C-1789AE25904D}"/>
              </a:ext>
            </a:extLst>
          </p:cNvPr>
          <p:cNvPicPr>
            <a:picLocks noChangeAspect="1"/>
          </p:cNvPicPr>
          <p:nvPr/>
        </p:nvPicPr>
        <p:blipFill>
          <a:blip r:embed="rId3"/>
          <a:stretch>
            <a:fillRect/>
          </a:stretch>
        </p:blipFill>
        <p:spPr>
          <a:xfrm>
            <a:off x="856891" y="1263980"/>
            <a:ext cx="6121826" cy="4330040"/>
          </a:xfrm>
          <a:prstGeom prst="rect">
            <a:avLst/>
          </a:prstGeom>
        </p:spPr>
      </p:pic>
      <p:sp>
        <p:nvSpPr>
          <p:cNvPr id="2" name="Speech Bubble: Rectangle 1">
            <a:extLst>
              <a:ext uri="{FF2B5EF4-FFF2-40B4-BE49-F238E27FC236}">
                <a16:creationId xmlns:a16="http://schemas.microsoft.com/office/drawing/2014/main" id="{11F8D4A0-BCAF-41E9-B037-918D70457FEE}"/>
              </a:ext>
            </a:extLst>
          </p:cNvPr>
          <p:cNvSpPr/>
          <p:nvPr/>
        </p:nvSpPr>
        <p:spPr>
          <a:xfrm>
            <a:off x="7360316" y="1978091"/>
            <a:ext cx="3974793" cy="1380264"/>
          </a:xfrm>
          <a:prstGeom prst="wedgeRectCallout">
            <a:avLst>
              <a:gd name="adj1" fmla="val -1539"/>
              <a:gd name="adj2" fmla="val 83162"/>
            </a:avLst>
          </a:prstGeom>
          <a:solidFill>
            <a:schemeClr val="bg1"/>
          </a:solidFill>
          <a:ln w="28575">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dirty="0">
                <a:solidFill>
                  <a:srgbClr val="000000"/>
                </a:solidFill>
                <a:latin typeface="Arial" panose="020B0604020202020204" pitchFamily="34" charset="0"/>
                <a:cs typeface="Arial" panose="020B0604020202020204" pitchFamily="34" charset="0"/>
              </a:rPr>
              <a:t>What maths can you see?</a:t>
            </a:r>
            <a:endParaRPr lang="en-US"/>
          </a:p>
          <a:p>
            <a:r>
              <a:rPr lang="en-GB" dirty="0">
                <a:latin typeface="Arial" panose="020B0604020202020204" pitchFamily="34" charset="0"/>
                <a:cs typeface="Arial" panose="020B0604020202020204" pitchFamily="34" charset="0"/>
              </a:rPr>
              <a:t>?</a:t>
            </a:r>
          </a:p>
        </p:txBody>
      </p:sp>
      <p:pic>
        <p:nvPicPr>
          <p:cNvPr id="6" name="Picture 5">
            <a:extLst>
              <a:ext uri="{FF2B5EF4-FFF2-40B4-BE49-F238E27FC236}">
                <a16:creationId xmlns:a16="http://schemas.microsoft.com/office/drawing/2014/main" id="{C6FE3A2B-5E4B-44A9-8DBE-DD4E544DEA96}"/>
              </a:ext>
            </a:extLst>
          </p:cNvPr>
          <p:cNvPicPr>
            <a:picLocks noChangeAspect="1"/>
          </p:cNvPicPr>
          <p:nvPr/>
        </p:nvPicPr>
        <p:blipFill>
          <a:blip r:embed="rId4"/>
          <a:stretch>
            <a:fillRect/>
          </a:stretch>
        </p:blipFill>
        <p:spPr>
          <a:xfrm>
            <a:off x="9670701" y="3626316"/>
            <a:ext cx="1121761" cy="1329043"/>
          </a:xfrm>
          <a:prstGeom prst="rect">
            <a:avLst/>
          </a:prstGeom>
        </p:spPr>
      </p:pic>
      <p:sp>
        <p:nvSpPr>
          <p:cNvPr id="11" name="Rectangle 10">
            <a:extLst>
              <a:ext uri="{FF2B5EF4-FFF2-40B4-BE49-F238E27FC236}">
                <a16:creationId xmlns:a16="http://schemas.microsoft.com/office/drawing/2014/main" id="{6D5FC246-46EF-4369-83E0-42E47A46F1C3}"/>
              </a:ext>
            </a:extLst>
          </p:cNvPr>
          <p:cNvSpPr/>
          <p:nvPr/>
        </p:nvSpPr>
        <p:spPr>
          <a:xfrm>
            <a:off x="2748510" y="6066944"/>
            <a:ext cx="5901219" cy="60592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equation   add   addition   plus   is equal to   part   whole</a:t>
            </a:r>
          </a:p>
        </p:txBody>
      </p:sp>
      <p:pic>
        <p:nvPicPr>
          <p:cNvPr id="9" name="Picture 8">
            <a:extLst>
              <a:ext uri="{FF2B5EF4-FFF2-40B4-BE49-F238E27FC236}">
                <a16:creationId xmlns:a16="http://schemas.microsoft.com/office/drawing/2014/main" id="{7926EE3D-C2DA-4021-9B28-ED608A2CD974}"/>
              </a:ext>
            </a:extLst>
          </p:cNvPr>
          <p:cNvPicPr/>
          <p:nvPr/>
        </p:nvPicPr>
        <p:blipFill rotWithShape="1">
          <a:blip r:embed="rId5">
            <a:extLst>
              <a:ext uri="{28A0092B-C50C-407E-A947-70E740481C1C}">
                <a14:useLocalDpi xmlns:a14="http://schemas.microsoft.com/office/drawing/2010/main" val="0"/>
              </a:ext>
            </a:extLst>
          </a:blip>
          <a:srcRect l="2415" t="2397" r="2728" b="6044"/>
          <a:stretch/>
        </p:blipFill>
        <p:spPr bwMode="auto">
          <a:xfrm>
            <a:off x="9686242" y="5331572"/>
            <a:ext cx="1648867" cy="1038335"/>
          </a:xfrm>
          <a:prstGeom prst="rect">
            <a:avLst/>
          </a:prstGeom>
          <a:ln w="3175">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4783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6275051"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Year 1 Autumn Curriculum Map</a:t>
            </a:r>
          </a:p>
        </p:txBody>
      </p:sp>
      <p:graphicFrame>
        <p:nvGraphicFramePr>
          <p:cNvPr id="7" name="Table 6">
            <a:extLst>
              <a:ext uri="{FF2B5EF4-FFF2-40B4-BE49-F238E27FC236}">
                <a16:creationId xmlns:a16="http://schemas.microsoft.com/office/drawing/2014/main" id="{3C35F7AF-E397-4C6B-ACA1-7A84423A9B0F}"/>
              </a:ext>
            </a:extLst>
          </p:cNvPr>
          <p:cNvGraphicFramePr>
            <a:graphicFrameLocks noGrp="1"/>
          </p:cNvGraphicFramePr>
          <p:nvPr/>
        </p:nvGraphicFramePr>
        <p:xfrm>
          <a:off x="999545" y="1603690"/>
          <a:ext cx="9768861" cy="2227167"/>
        </p:xfrm>
        <a:graphic>
          <a:graphicData uri="http://schemas.openxmlformats.org/drawingml/2006/table">
            <a:tbl>
              <a:tblPr firstRow="1" bandRow="1">
                <a:tableStyleId>{5940675A-B579-460E-94D1-54222C63F5DA}</a:tableStyleId>
              </a:tblPr>
              <a:tblGrid>
                <a:gridCol w="3256287">
                  <a:extLst>
                    <a:ext uri="{9D8B030D-6E8A-4147-A177-3AD203B41FA5}">
                      <a16:colId xmlns:a16="http://schemas.microsoft.com/office/drawing/2014/main" val="2930844339"/>
                    </a:ext>
                  </a:extLst>
                </a:gridCol>
                <a:gridCol w="3256287">
                  <a:extLst>
                    <a:ext uri="{9D8B030D-6E8A-4147-A177-3AD203B41FA5}">
                      <a16:colId xmlns:a16="http://schemas.microsoft.com/office/drawing/2014/main" val="588203538"/>
                    </a:ext>
                  </a:extLst>
                </a:gridCol>
                <a:gridCol w="3256287">
                  <a:extLst>
                    <a:ext uri="{9D8B030D-6E8A-4147-A177-3AD203B41FA5}">
                      <a16:colId xmlns:a16="http://schemas.microsoft.com/office/drawing/2014/main" val="1755218418"/>
                    </a:ext>
                  </a:extLst>
                </a:gridCol>
              </a:tblGrid>
              <a:tr h="537059">
                <a:tc>
                  <a:txBody>
                    <a:bodyPr/>
                    <a:lstStyle/>
                    <a:p>
                      <a:pPr algn="ctr"/>
                      <a:r>
                        <a:rPr lang="en-GB" sz="1600" b="1">
                          <a:solidFill>
                            <a:srgbClr val="E40045"/>
                          </a:solidFill>
                          <a:latin typeface="Arial" panose="020B0604020202020204" pitchFamily="34" charset="0"/>
                          <a:cs typeface="Arial" panose="020B0604020202020204" pitchFamily="34" charset="0"/>
                        </a:rPr>
                        <a:t>Numbers to 10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600" b="1">
                          <a:solidFill>
                            <a:srgbClr val="E40045"/>
                          </a:solidFill>
                          <a:latin typeface="Arial" panose="020B0604020202020204" pitchFamily="34" charset="0"/>
                          <a:cs typeface="Arial" panose="020B0604020202020204" pitchFamily="34" charset="0"/>
                        </a:rPr>
                        <a:t>Addition and subtraction within 10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600" b="1">
                          <a:solidFill>
                            <a:srgbClr val="E40045"/>
                          </a:solidFill>
                          <a:latin typeface="Arial" panose="020B0604020202020204" pitchFamily="34" charset="0"/>
                          <a:cs typeface="Arial" panose="020B0604020202020204" pitchFamily="34" charset="0"/>
                        </a:rPr>
                        <a:t>Shape and patterns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648047">
                <a:tc>
                  <a:txBody>
                    <a:bodyPr/>
                    <a:lstStyle/>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Represent, compare and explore numbers within 10</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One more and one less</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Doubling and halving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a:solidFill>
                            <a:schemeClr val="tx1"/>
                          </a:solidFill>
                          <a:latin typeface="Arial" panose="020B0604020202020204" pitchFamily="34" charset="0"/>
                          <a:cs typeface="Arial" panose="020B0604020202020204" pitchFamily="34" charset="0"/>
                        </a:rPr>
                        <a:t> Represent and explain addition and subtraction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a:solidFill>
                            <a:schemeClr val="tx1"/>
                          </a:solidFill>
                          <a:latin typeface="Arial" panose="020B0604020202020204" pitchFamily="34" charset="0"/>
                          <a:cs typeface="Arial" panose="020B0604020202020204" pitchFamily="34" charset="0"/>
                        </a:rPr>
                        <a:t> Commutativity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a:solidFill>
                            <a:schemeClr val="tx1"/>
                          </a:solidFill>
                          <a:latin typeface="Arial" panose="020B0604020202020204" pitchFamily="34" charset="0"/>
                          <a:cs typeface="Arial" panose="020B0604020202020204" pitchFamily="34" charset="0"/>
                        </a:rPr>
                        <a:t> Addition and subtraction facts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Identify, describe, sort and classify 2-D and 3-D shapes</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Investigate repeating patterns</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Use and follow instructional and positional language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graphicFrame>
        <p:nvGraphicFramePr>
          <p:cNvPr id="8" name="Table 7">
            <a:extLst>
              <a:ext uri="{FF2B5EF4-FFF2-40B4-BE49-F238E27FC236}">
                <a16:creationId xmlns:a16="http://schemas.microsoft.com/office/drawing/2014/main" id="{D7FDD383-9CCA-42D6-9CB0-644FA57C3617}"/>
              </a:ext>
            </a:extLst>
          </p:cNvPr>
          <p:cNvGraphicFramePr>
            <a:graphicFrameLocks noGrp="1"/>
          </p:cNvGraphicFramePr>
          <p:nvPr/>
        </p:nvGraphicFramePr>
        <p:xfrm>
          <a:off x="999544" y="4158379"/>
          <a:ext cx="6520051" cy="2227167"/>
        </p:xfrm>
        <a:graphic>
          <a:graphicData uri="http://schemas.openxmlformats.org/drawingml/2006/table">
            <a:tbl>
              <a:tblPr firstRow="1" bandRow="1">
                <a:tableStyleId>{5940675A-B579-460E-94D1-54222C63F5DA}</a:tableStyleId>
              </a:tblPr>
              <a:tblGrid>
                <a:gridCol w="3367352">
                  <a:extLst>
                    <a:ext uri="{9D8B030D-6E8A-4147-A177-3AD203B41FA5}">
                      <a16:colId xmlns:a16="http://schemas.microsoft.com/office/drawing/2014/main" val="2930844339"/>
                    </a:ext>
                  </a:extLst>
                </a:gridCol>
                <a:gridCol w="3152699">
                  <a:extLst>
                    <a:ext uri="{9D8B030D-6E8A-4147-A177-3AD203B41FA5}">
                      <a16:colId xmlns:a16="http://schemas.microsoft.com/office/drawing/2014/main" val="588203538"/>
                    </a:ext>
                  </a:extLst>
                </a:gridCol>
              </a:tblGrid>
              <a:tr h="537059">
                <a:tc>
                  <a:txBody>
                    <a:bodyPr/>
                    <a:lstStyle/>
                    <a:p>
                      <a:pPr algn="ctr"/>
                      <a:r>
                        <a:rPr lang="en-GB" sz="1600" b="1">
                          <a:solidFill>
                            <a:srgbClr val="E40045"/>
                          </a:solidFill>
                          <a:latin typeface="Arial" panose="020B0604020202020204" pitchFamily="34" charset="0"/>
                          <a:cs typeface="Arial" panose="020B0604020202020204" pitchFamily="34" charset="0"/>
                        </a:rPr>
                        <a:t>Numbers to 20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600" b="1">
                          <a:solidFill>
                            <a:srgbClr val="E40045"/>
                          </a:solidFill>
                          <a:latin typeface="Arial" panose="020B0604020202020204" pitchFamily="34" charset="0"/>
                          <a:cs typeface="Arial" panose="020B0604020202020204" pitchFamily="34" charset="0"/>
                        </a:rPr>
                        <a:t>Addition and subtraction within 20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648047">
                <a:tc>
                  <a:txBody>
                    <a:bodyPr/>
                    <a:lstStyle/>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Identify, represent, compare and order numbers to 20</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Doubling and halving</a:t>
                      </a:r>
                    </a:p>
                    <a:p>
                      <a:pPr marL="0" indent="0">
                        <a:buFont typeface="Arial" panose="020B0604020202020204" pitchFamily="34" charset="0"/>
                        <a:buChar char="•"/>
                      </a:pPr>
                      <a:r>
                        <a:rPr lang="en-GB" sz="1400">
                          <a:latin typeface="Arial" panose="020B0604020202020204" pitchFamily="34" charset="0"/>
                          <a:cs typeface="Arial" panose="020B0604020202020204" pitchFamily="34" charset="0"/>
                        </a:rPr>
                        <a:t> One more and one less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a:solidFill>
                            <a:schemeClr val="tx1"/>
                          </a:solidFill>
                          <a:latin typeface="Arial" panose="020B0604020202020204" pitchFamily="34" charset="0"/>
                          <a:cs typeface="Arial" panose="020B0604020202020204" pitchFamily="34" charset="0"/>
                        </a:rPr>
                        <a:t> Represent and explain addition and subtraction strategies including ‘Make Ten’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a:solidFill>
                            <a:schemeClr val="tx1"/>
                          </a:solidFill>
                          <a:latin typeface="Arial" panose="020B0604020202020204" pitchFamily="34" charset="0"/>
                          <a:cs typeface="Arial" panose="020B0604020202020204" pitchFamily="34" charset="0"/>
                        </a:rPr>
                        <a:t> Use known facts to add and subtract</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spTree>
    <p:extLst>
      <p:ext uri="{BB962C8B-B14F-4D97-AF65-F5344CB8AC3E}">
        <p14:creationId xmlns:p14="http://schemas.microsoft.com/office/powerpoint/2010/main" val="162364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D2002F-0E62-4C98-BC96-34FAE824FB0F}"/>
              </a:ext>
            </a:extLst>
          </p:cNvPr>
          <p:cNvSpPr/>
          <p:nvPr/>
        </p:nvSpPr>
        <p:spPr>
          <a:xfrm>
            <a:off x="1012466" y="1646397"/>
            <a:ext cx="8112080" cy="360098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6781023"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In focus: addition and subtraction</a:t>
            </a:r>
          </a:p>
        </p:txBody>
      </p:sp>
      <p:sp>
        <p:nvSpPr>
          <p:cNvPr id="4" name="TextBox 3">
            <a:extLst>
              <a:ext uri="{FF2B5EF4-FFF2-40B4-BE49-F238E27FC236}">
                <a16:creationId xmlns:a16="http://schemas.microsoft.com/office/drawing/2014/main" id="{CD269AB5-9CDC-4845-AB86-0802DE90D457}"/>
              </a:ext>
            </a:extLst>
          </p:cNvPr>
          <p:cNvSpPr txBox="1"/>
          <p:nvPr/>
        </p:nvSpPr>
        <p:spPr>
          <a:xfrm>
            <a:off x="1183346" y="1646397"/>
            <a:ext cx="8052204" cy="3600986"/>
          </a:xfrm>
          <a:prstGeom prst="rect">
            <a:avLst/>
          </a:prstGeom>
          <a:noFill/>
        </p:spPr>
        <p:txBody>
          <a:bodyPr wrap="none" rtlCol="0">
            <a:spAutoFit/>
          </a:bodyPr>
          <a:lstStyle/>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Addition facts to 10 by combining amounts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Subtraction facts to 10 by partitioning</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Explore related facts in addition and subtraction</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Using number bonds to add within 20</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Using the ‘make ten’ strategy to add within 20</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214097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9281708"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Finding totals by counting all and counting on </a:t>
            </a:r>
          </a:p>
        </p:txBody>
      </p:sp>
      <p:sp>
        <p:nvSpPr>
          <p:cNvPr id="38" name="Rectangle 37">
            <a:extLst>
              <a:ext uri="{FF2B5EF4-FFF2-40B4-BE49-F238E27FC236}">
                <a16:creationId xmlns:a16="http://schemas.microsoft.com/office/drawing/2014/main" id="{E0BB44E5-6A58-4178-B21A-8224233542F2}"/>
              </a:ext>
            </a:extLst>
          </p:cNvPr>
          <p:cNvSpPr/>
          <p:nvPr/>
        </p:nvSpPr>
        <p:spPr>
          <a:xfrm>
            <a:off x="1107709" y="1133072"/>
            <a:ext cx="2181137" cy="2365695"/>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9" name="Rectangle 38">
            <a:extLst>
              <a:ext uri="{FF2B5EF4-FFF2-40B4-BE49-F238E27FC236}">
                <a16:creationId xmlns:a16="http://schemas.microsoft.com/office/drawing/2014/main" id="{AF238010-0AEA-4BBC-AC93-BBB0DAA3C935}"/>
              </a:ext>
            </a:extLst>
          </p:cNvPr>
          <p:cNvSpPr/>
          <p:nvPr/>
        </p:nvSpPr>
        <p:spPr>
          <a:xfrm>
            <a:off x="1107709" y="3659581"/>
            <a:ext cx="2181137" cy="2365695"/>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40" name="Straight Connector 39">
            <a:extLst>
              <a:ext uri="{FF2B5EF4-FFF2-40B4-BE49-F238E27FC236}">
                <a16:creationId xmlns:a16="http://schemas.microsoft.com/office/drawing/2014/main" id="{C90C7D2F-3633-4E2B-B36C-81800BC65108}"/>
              </a:ext>
            </a:extLst>
          </p:cNvPr>
          <p:cNvCxnSpPr>
            <a:cxnSpLocks/>
          </p:cNvCxnSpPr>
          <p:nvPr/>
        </p:nvCxnSpPr>
        <p:spPr>
          <a:xfrm flipH="1">
            <a:off x="3288847" y="4081810"/>
            <a:ext cx="1115202" cy="590631"/>
          </a:xfrm>
          <a:prstGeom prst="line">
            <a:avLst/>
          </a:prstGeom>
          <a:ln w="38100"/>
        </p:spPr>
        <p:style>
          <a:lnRef idx="1">
            <a:schemeClr val="dk1"/>
          </a:lnRef>
          <a:fillRef idx="0">
            <a:schemeClr val="dk1"/>
          </a:fillRef>
          <a:effectRef idx="0">
            <a:schemeClr val="dk1"/>
          </a:effectRef>
          <a:fontRef idx="minor">
            <a:schemeClr val="tx1"/>
          </a:fontRef>
        </p:style>
      </p:cxnSp>
      <p:sp>
        <p:nvSpPr>
          <p:cNvPr id="41" name="Rectangle 40">
            <a:extLst>
              <a:ext uri="{FF2B5EF4-FFF2-40B4-BE49-F238E27FC236}">
                <a16:creationId xmlns:a16="http://schemas.microsoft.com/office/drawing/2014/main" id="{9309B72B-D748-48AE-A531-800CF11C1811}"/>
              </a:ext>
            </a:extLst>
          </p:cNvPr>
          <p:cNvSpPr/>
          <p:nvPr/>
        </p:nvSpPr>
        <p:spPr>
          <a:xfrm>
            <a:off x="4404049" y="2262019"/>
            <a:ext cx="2452384" cy="2902591"/>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p:cxnSp>
        <p:nvCxnSpPr>
          <p:cNvPr id="43" name="Straight Connector 42">
            <a:extLst>
              <a:ext uri="{FF2B5EF4-FFF2-40B4-BE49-F238E27FC236}">
                <a16:creationId xmlns:a16="http://schemas.microsoft.com/office/drawing/2014/main" id="{3C1C75D8-FF70-4DA2-AA58-F3B52927D1B0}"/>
              </a:ext>
            </a:extLst>
          </p:cNvPr>
          <p:cNvCxnSpPr>
            <a:cxnSpLocks/>
          </p:cNvCxnSpPr>
          <p:nvPr/>
        </p:nvCxnSpPr>
        <p:spPr>
          <a:xfrm>
            <a:off x="3288846" y="2302552"/>
            <a:ext cx="1115203" cy="846121"/>
          </a:xfrm>
          <a:prstGeom prst="line">
            <a:avLst/>
          </a:prstGeom>
          <a:ln w="38100"/>
        </p:spPr>
        <p:style>
          <a:lnRef idx="1">
            <a:schemeClr val="dk1"/>
          </a:lnRef>
          <a:fillRef idx="0">
            <a:schemeClr val="dk1"/>
          </a:fillRef>
          <a:effectRef idx="0">
            <a:schemeClr val="dk1"/>
          </a:effectRef>
          <a:fontRef idx="minor">
            <a:schemeClr val="tx1"/>
          </a:fontRef>
        </p:style>
      </p:cxnSp>
      <p:sp>
        <p:nvSpPr>
          <p:cNvPr id="36" name="Rectangle 35">
            <a:extLst>
              <a:ext uri="{FF2B5EF4-FFF2-40B4-BE49-F238E27FC236}">
                <a16:creationId xmlns:a16="http://schemas.microsoft.com/office/drawing/2014/main" id="{52E55363-3A66-4EAB-9D16-9A6B97D0C569}"/>
              </a:ext>
            </a:extLst>
          </p:cNvPr>
          <p:cNvSpPr/>
          <p:nvPr/>
        </p:nvSpPr>
        <p:spPr>
          <a:xfrm>
            <a:off x="8125821" y="3659581"/>
            <a:ext cx="798723"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7" name="Rectangle 36">
            <a:extLst>
              <a:ext uri="{FF2B5EF4-FFF2-40B4-BE49-F238E27FC236}">
                <a16:creationId xmlns:a16="http://schemas.microsoft.com/office/drawing/2014/main" id="{3BC79381-E4D8-4A49-BEC7-6EB621E1A607}"/>
              </a:ext>
            </a:extLst>
          </p:cNvPr>
          <p:cNvSpPr/>
          <p:nvPr/>
        </p:nvSpPr>
        <p:spPr>
          <a:xfrm>
            <a:off x="9572806" y="3659581"/>
            <a:ext cx="818480"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2" name="Rectangle 41">
            <a:extLst>
              <a:ext uri="{FF2B5EF4-FFF2-40B4-BE49-F238E27FC236}">
                <a16:creationId xmlns:a16="http://schemas.microsoft.com/office/drawing/2014/main" id="{4B1F2921-640E-437C-ABAB-0262C7D3D0E9}"/>
              </a:ext>
            </a:extLst>
          </p:cNvPr>
          <p:cNvSpPr/>
          <p:nvPr/>
        </p:nvSpPr>
        <p:spPr>
          <a:xfrm>
            <a:off x="11027955" y="3636672"/>
            <a:ext cx="845017" cy="709919"/>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p:sp>
        <p:nvSpPr>
          <p:cNvPr id="44" name="Rectangle 43">
            <a:extLst>
              <a:ext uri="{FF2B5EF4-FFF2-40B4-BE49-F238E27FC236}">
                <a16:creationId xmlns:a16="http://schemas.microsoft.com/office/drawing/2014/main" id="{CE3A70DB-5D3B-41D5-8859-0E2696CB2981}"/>
              </a:ext>
            </a:extLst>
          </p:cNvPr>
          <p:cNvSpPr/>
          <p:nvPr/>
        </p:nvSpPr>
        <p:spPr>
          <a:xfrm>
            <a:off x="11074249" y="4732790"/>
            <a:ext cx="798723"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5" name="Rectangle 44">
            <a:extLst>
              <a:ext uri="{FF2B5EF4-FFF2-40B4-BE49-F238E27FC236}">
                <a16:creationId xmlns:a16="http://schemas.microsoft.com/office/drawing/2014/main" id="{9081633A-4B36-4231-9553-9120C7B927BF}"/>
              </a:ext>
            </a:extLst>
          </p:cNvPr>
          <p:cNvSpPr/>
          <p:nvPr/>
        </p:nvSpPr>
        <p:spPr>
          <a:xfrm>
            <a:off x="9622043" y="4749443"/>
            <a:ext cx="818480"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6" name="Rectangle 45">
            <a:extLst>
              <a:ext uri="{FF2B5EF4-FFF2-40B4-BE49-F238E27FC236}">
                <a16:creationId xmlns:a16="http://schemas.microsoft.com/office/drawing/2014/main" id="{81302839-26C5-41E6-B4A9-208D65242A37}"/>
              </a:ext>
            </a:extLst>
          </p:cNvPr>
          <p:cNvSpPr/>
          <p:nvPr/>
        </p:nvSpPr>
        <p:spPr>
          <a:xfrm>
            <a:off x="8143300" y="4706514"/>
            <a:ext cx="845017" cy="709919"/>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2619F33C-4796-44B2-9596-EB982870C3E3}"/>
                  </a:ext>
                </a:extLst>
              </p:cNvPr>
              <p:cNvSpPr txBox="1"/>
              <p:nvPr/>
            </p:nvSpPr>
            <p:spPr>
              <a:xfrm>
                <a:off x="9099156" y="3693264"/>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2" name="TextBox 1">
                <a:extLst>
                  <a:ext uri="{FF2B5EF4-FFF2-40B4-BE49-F238E27FC236}">
                    <a16:creationId xmlns:a16="http://schemas.microsoft.com/office/drawing/2014/main" id="{2619F33C-4796-44B2-9596-EB982870C3E3}"/>
                  </a:ext>
                </a:extLst>
              </p:cNvPr>
              <p:cNvSpPr txBox="1">
                <a:spLocks noRot="1" noChangeAspect="1" noMove="1" noResize="1" noEditPoints="1" noAdjustHandles="1" noChangeArrowheads="1" noChangeShapeType="1" noTextEdit="1"/>
              </p:cNvSpPr>
              <p:nvPr/>
            </p:nvSpPr>
            <p:spPr>
              <a:xfrm>
                <a:off x="9099156" y="3693264"/>
                <a:ext cx="246888" cy="553998"/>
              </a:xfrm>
              <a:prstGeom prst="rect">
                <a:avLst/>
              </a:prstGeom>
              <a:blipFill>
                <a:blip r:embed="rId3"/>
                <a:stretch>
                  <a:fillRect r="-27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TextBox 46">
                <a:extLst>
                  <a:ext uri="{FF2B5EF4-FFF2-40B4-BE49-F238E27FC236}">
                    <a16:creationId xmlns:a16="http://schemas.microsoft.com/office/drawing/2014/main" id="{4274A59A-00CA-4CFA-9362-7D18B7773181}"/>
                  </a:ext>
                </a:extLst>
              </p:cNvPr>
              <p:cNvSpPr txBox="1"/>
              <p:nvPr/>
            </p:nvSpPr>
            <p:spPr>
              <a:xfrm>
                <a:off x="10563477" y="4732790"/>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47" name="TextBox 46">
                <a:extLst>
                  <a:ext uri="{FF2B5EF4-FFF2-40B4-BE49-F238E27FC236}">
                    <a16:creationId xmlns:a16="http://schemas.microsoft.com/office/drawing/2014/main" id="{4274A59A-00CA-4CFA-9362-7D18B7773181}"/>
                  </a:ext>
                </a:extLst>
              </p:cNvPr>
              <p:cNvSpPr txBox="1">
                <a:spLocks noRot="1" noChangeAspect="1" noMove="1" noResize="1" noEditPoints="1" noAdjustHandles="1" noChangeArrowheads="1" noChangeShapeType="1" noTextEdit="1"/>
              </p:cNvSpPr>
              <p:nvPr/>
            </p:nvSpPr>
            <p:spPr>
              <a:xfrm>
                <a:off x="10563477" y="4732790"/>
                <a:ext cx="246888" cy="553998"/>
              </a:xfrm>
              <a:prstGeom prst="rect">
                <a:avLst/>
              </a:prstGeom>
              <a:blipFill>
                <a:blip r:embed="rId4"/>
                <a:stretch>
                  <a:fillRect r="-27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ECF78D8B-327F-4796-8871-140F993FC26B}"/>
                  </a:ext>
                </a:extLst>
              </p:cNvPr>
              <p:cNvSpPr txBox="1"/>
              <p:nvPr/>
            </p:nvSpPr>
            <p:spPr>
              <a:xfrm>
                <a:off x="9107654" y="4749443"/>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48" name="TextBox 47">
                <a:extLst>
                  <a:ext uri="{FF2B5EF4-FFF2-40B4-BE49-F238E27FC236}">
                    <a16:creationId xmlns:a16="http://schemas.microsoft.com/office/drawing/2014/main" id="{ECF78D8B-327F-4796-8871-140F993FC26B}"/>
                  </a:ext>
                </a:extLst>
              </p:cNvPr>
              <p:cNvSpPr txBox="1">
                <a:spLocks noRot="1" noChangeAspect="1" noMove="1" noResize="1" noEditPoints="1" noAdjustHandles="1" noChangeArrowheads="1" noChangeShapeType="1" noTextEdit="1"/>
              </p:cNvSpPr>
              <p:nvPr/>
            </p:nvSpPr>
            <p:spPr>
              <a:xfrm>
                <a:off x="9107654" y="4749443"/>
                <a:ext cx="246888" cy="553998"/>
              </a:xfrm>
              <a:prstGeom prst="rect">
                <a:avLst/>
              </a:prstGeom>
              <a:blipFill>
                <a:blip r:embed="rId5"/>
                <a:stretch>
                  <a:fillRect r="-2439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9" name="TextBox 48">
                <a:extLst>
                  <a:ext uri="{FF2B5EF4-FFF2-40B4-BE49-F238E27FC236}">
                    <a16:creationId xmlns:a16="http://schemas.microsoft.com/office/drawing/2014/main" id="{43F6BDD4-C11F-4685-A577-A5C6276B4A26}"/>
                  </a:ext>
                </a:extLst>
              </p:cNvPr>
              <p:cNvSpPr txBox="1"/>
              <p:nvPr/>
            </p:nvSpPr>
            <p:spPr>
              <a:xfrm>
                <a:off x="10545587" y="3636672"/>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49" name="TextBox 48">
                <a:extLst>
                  <a:ext uri="{FF2B5EF4-FFF2-40B4-BE49-F238E27FC236}">
                    <a16:creationId xmlns:a16="http://schemas.microsoft.com/office/drawing/2014/main" id="{43F6BDD4-C11F-4685-A577-A5C6276B4A26}"/>
                  </a:ext>
                </a:extLst>
              </p:cNvPr>
              <p:cNvSpPr txBox="1">
                <a:spLocks noRot="1" noChangeAspect="1" noMove="1" noResize="1" noEditPoints="1" noAdjustHandles="1" noChangeArrowheads="1" noChangeShapeType="1" noTextEdit="1"/>
              </p:cNvSpPr>
              <p:nvPr/>
            </p:nvSpPr>
            <p:spPr>
              <a:xfrm>
                <a:off x="10545587" y="3636672"/>
                <a:ext cx="246888" cy="553998"/>
              </a:xfrm>
              <a:prstGeom prst="rect">
                <a:avLst/>
              </a:prstGeom>
              <a:blipFill>
                <a:blip r:embed="rId6"/>
                <a:stretch>
                  <a:fillRect r="-27500"/>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1A1A03C8-2138-4FE8-9C5B-72AB666EDF1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7689" y="1505643"/>
            <a:ext cx="1285875" cy="1352550"/>
          </a:xfrm>
          <a:prstGeom prst="rect">
            <a:avLst/>
          </a:prstGeom>
        </p:spPr>
      </p:pic>
      <p:pic>
        <p:nvPicPr>
          <p:cNvPr id="50" name="Picture 49">
            <a:extLst>
              <a:ext uri="{FF2B5EF4-FFF2-40B4-BE49-F238E27FC236}">
                <a16:creationId xmlns:a16="http://schemas.microsoft.com/office/drawing/2014/main" id="{D3D8848A-F925-4FFF-B25F-38D115A2B3A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7281" y="1505643"/>
            <a:ext cx="1285875" cy="1352550"/>
          </a:xfrm>
          <a:prstGeom prst="rect">
            <a:avLst/>
          </a:prstGeom>
        </p:spPr>
      </p:pic>
      <p:pic>
        <p:nvPicPr>
          <p:cNvPr id="51" name="Picture 50">
            <a:extLst>
              <a:ext uri="{FF2B5EF4-FFF2-40B4-BE49-F238E27FC236}">
                <a16:creationId xmlns:a16="http://schemas.microsoft.com/office/drawing/2014/main" id="{22E3FEC5-CCB4-490A-9BB3-3BBA711CF64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6873" y="1505643"/>
            <a:ext cx="1285875" cy="1352550"/>
          </a:xfrm>
          <a:prstGeom prst="rect">
            <a:avLst/>
          </a:prstGeom>
        </p:spPr>
      </p:pic>
      <p:pic>
        <p:nvPicPr>
          <p:cNvPr id="52" name="Picture 51">
            <a:extLst>
              <a:ext uri="{FF2B5EF4-FFF2-40B4-BE49-F238E27FC236}">
                <a16:creationId xmlns:a16="http://schemas.microsoft.com/office/drawing/2014/main" id="{2231C393-444E-4426-BA39-9B0574AA35BB}"/>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6465" y="1505643"/>
            <a:ext cx="1285875" cy="1352550"/>
          </a:xfrm>
          <a:prstGeom prst="rect">
            <a:avLst/>
          </a:prstGeom>
        </p:spPr>
      </p:pic>
      <p:pic>
        <p:nvPicPr>
          <p:cNvPr id="53" name="Picture 52">
            <a:extLst>
              <a:ext uri="{FF2B5EF4-FFF2-40B4-BE49-F238E27FC236}">
                <a16:creationId xmlns:a16="http://schemas.microsoft.com/office/drawing/2014/main" id="{B645CDCE-E436-4C9E-9623-9EC4BEFD217A}"/>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6057" y="1505643"/>
            <a:ext cx="1285875" cy="1352550"/>
          </a:xfrm>
          <a:prstGeom prst="rect">
            <a:avLst/>
          </a:prstGeom>
        </p:spPr>
      </p:pic>
      <p:pic>
        <p:nvPicPr>
          <p:cNvPr id="54" name="Picture 53">
            <a:extLst>
              <a:ext uri="{FF2B5EF4-FFF2-40B4-BE49-F238E27FC236}">
                <a16:creationId xmlns:a16="http://schemas.microsoft.com/office/drawing/2014/main" id="{225FF1ED-F922-4483-84A3-2D61B19F049A}"/>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5649" y="1505643"/>
            <a:ext cx="1285875" cy="1352550"/>
          </a:xfrm>
          <a:prstGeom prst="rect">
            <a:avLst/>
          </a:prstGeom>
        </p:spPr>
      </p:pic>
      <p:pic>
        <p:nvPicPr>
          <p:cNvPr id="55" name="Picture 54">
            <a:extLst>
              <a:ext uri="{FF2B5EF4-FFF2-40B4-BE49-F238E27FC236}">
                <a16:creationId xmlns:a16="http://schemas.microsoft.com/office/drawing/2014/main" id="{E62506B2-6AC4-4427-9F94-80B32F3D599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5241" y="1505643"/>
            <a:ext cx="1285875" cy="1352550"/>
          </a:xfrm>
          <a:prstGeom prst="rect">
            <a:avLst/>
          </a:prstGeom>
        </p:spPr>
      </p:pic>
      <p:pic>
        <p:nvPicPr>
          <p:cNvPr id="56" name="Picture 55">
            <a:extLst>
              <a:ext uri="{FF2B5EF4-FFF2-40B4-BE49-F238E27FC236}">
                <a16:creationId xmlns:a16="http://schemas.microsoft.com/office/drawing/2014/main" id="{5FE48216-351D-47BE-A2EF-65F6ED8155DF}"/>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4833" y="1505643"/>
            <a:ext cx="1285875" cy="1352550"/>
          </a:xfrm>
          <a:prstGeom prst="rect">
            <a:avLst/>
          </a:prstGeom>
        </p:spPr>
      </p:pic>
      <p:pic>
        <p:nvPicPr>
          <p:cNvPr id="57" name="Picture 56">
            <a:extLst>
              <a:ext uri="{FF2B5EF4-FFF2-40B4-BE49-F238E27FC236}">
                <a16:creationId xmlns:a16="http://schemas.microsoft.com/office/drawing/2014/main" id="{422708CF-AEFD-4379-8B40-0F5363709B17}"/>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4425" y="1505643"/>
            <a:ext cx="1285875" cy="1352550"/>
          </a:xfrm>
          <a:prstGeom prst="rect">
            <a:avLst/>
          </a:prstGeom>
        </p:spPr>
      </p:pic>
      <p:pic>
        <p:nvPicPr>
          <p:cNvPr id="58" name="Picture 57">
            <a:extLst>
              <a:ext uri="{FF2B5EF4-FFF2-40B4-BE49-F238E27FC236}">
                <a16:creationId xmlns:a16="http://schemas.microsoft.com/office/drawing/2014/main" id="{C037B3AD-5E61-43B6-81CD-60D97E792378}"/>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4017" y="1505643"/>
            <a:ext cx="1285875" cy="1352550"/>
          </a:xfrm>
          <a:prstGeom prst="rect">
            <a:avLst/>
          </a:prstGeom>
        </p:spPr>
      </p:pic>
      <p:pic>
        <p:nvPicPr>
          <p:cNvPr id="59" name="Picture 58">
            <a:extLst>
              <a:ext uri="{FF2B5EF4-FFF2-40B4-BE49-F238E27FC236}">
                <a16:creationId xmlns:a16="http://schemas.microsoft.com/office/drawing/2014/main" id="{0AF6BC9B-DF19-43D0-B9CF-DCB78E9A978B}"/>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3609" y="1505643"/>
            <a:ext cx="1285875" cy="1352550"/>
          </a:xfrm>
          <a:prstGeom prst="rect">
            <a:avLst/>
          </a:prstGeom>
        </p:spPr>
      </p:pic>
      <p:pic>
        <p:nvPicPr>
          <p:cNvPr id="60" name="Picture 59">
            <a:extLst>
              <a:ext uri="{FF2B5EF4-FFF2-40B4-BE49-F238E27FC236}">
                <a16:creationId xmlns:a16="http://schemas.microsoft.com/office/drawing/2014/main" id="{934128A0-02D6-4B95-BB7C-C0EF7BBF4F3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7613201" y="1505643"/>
            <a:ext cx="1285875" cy="1352550"/>
          </a:xfrm>
          <a:prstGeom prst="rect">
            <a:avLst/>
          </a:prstGeom>
        </p:spPr>
      </p:pic>
      <p:pic>
        <p:nvPicPr>
          <p:cNvPr id="6" name="Picture 5">
            <a:extLst>
              <a:ext uri="{FF2B5EF4-FFF2-40B4-BE49-F238E27FC236}">
                <a16:creationId xmlns:a16="http://schemas.microsoft.com/office/drawing/2014/main" id="{6D65EA0F-4882-4A23-BB3B-8C4CE8500C5E}"/>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1" name="Picture 60">
            <a:extLst>
              <a:ext uri="{FF2B5EF4-FFF2-40B4-BE49-F238E27FC236}">
                <a16:creationId xmlns:a16="http://schemas.microsoft.com/office/drawing/2014/main" id="{8C8DF259-CEFB-4F00-ACA3-ED605606EC67}"/>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2" name="Picture 61">
            <a:extLst>
              <a:ext uri="{FF2B5EF4-FFF2-40B4-BE49-F238E27FC236}">
                <a16:creationId xmlns:a16="http://schemas.microsoft.com/office/drawing/2014/main" id="{EF3A2795-0C58-4078-9FB7-A4A6A5835030}"/>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3" name="Picture 62">
            <a:extLst>
              <a:ext uri="{FF2B5EF4-FFF2-40B4-BE49-F238E27FC236}">
                <a16:creationId xmlns:a16="http://schemas.microsoft.com/office/drawing/2014/main" id="{B2C2B383-C2F6-4DC4-AE70-D8CEED4052A4}"/>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4" name="Picture 63">
            <a:extLst>
              <a:ext uri="{FF2B5EF4-FFF2-40B4-BE49-F238E27FC236}">
                <a16:creationId xmlns:a16="http://schemas.microsoft.com/office/drawing/2014/main" id="{26FAB75B-B79D-446D-9EFE-D60E71B1D886}"/>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5" name="Picture 64">
            <a:extLst>
              <a:ext uri="{FF2B5EF4-FFF2-40B4-BE49-F238E27FC236}">
                <a16:creationId xmlns:a16="http://schemas.microsoft.com/office/drawing/2014/main" id="{D5AD05C6-FA60-4868-90B2-A999145A9B8E}"/>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6" name="Picture 65">
            <a:extLst>
              <a:ext uri="{FF2B5EF4-FFF2-40B4-BE49-F238E27FC236}">
                <a16:creationId xmlns:a16="http://schemas.microsoft.com/office/drawing/2014/main" id="{B13286E3-2C2C-45C5-9DC3-E978ED11812A}"/>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7" name="Picture 66">
            <a:extLst>
              <a:ext uri="{FF2B5EF4-FFF2-40B4-BE49-F238E27FC236}">
                <a16:creationId xmlns:a16="http://schemas.microsoft.com/office/drawing/2014/main" id="{655B04CD-36C2-413B-A932-44D9A1EB842C}"/>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8" name="Picture 67">
            <a:extLst>
              <a:ext uri="{FF2B5EF4-FFF2-40B4-BE49-F238E27FC236}">
                <a16:creationId xmlns:a16="http://schemas.microsoft.com/office/drawing/2014/main" id="{2E47E239-487E-42A2-A595-A74122223D3D}"/>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9" name="Picture 68">
            <a:extLst>
              <a:ext uri="{FF2B5EF4-FFF2-40B4-BE49-F238E27FC236}">
                <a16:creationId xmlns:a16="http://schemas.microsoft.com/office/drawing/2014/main" id="{392790DE-8D95-4344-896B-BAD36E3EF14F}"/>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70" name="Picture 69">
            <a:extLst>
              <a:ext uri="{FF2B5EF4-FFF2-40B4-BE49-F238E27FC236}">
                <a16:creationId xmlns:a16="http://schemas.microsoft.com/office/drawing/2014/main" id="{D1ADF19D-B9B8-403A-A909-9C01C3804274}"/>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8717394" y="1500712"/>
            <a:ext cx="1257300" cy="1352550"/>
          </a:xfrm>
          <a:prstGeom prst="rect">
            <a:avLst/>
          </a:prstGeom>
        </p:spPr>
      </p:pic>
      <p:sp>
        <p:nvSpPr>
          <p:cNvPr id="71" name="Rectangle 70">
            <a:extLst>
              <a:ext uri="{FF2B5EF4-FFF2-40B4-BE49-F238E27FC236}">
                <a16:creationId xmlns:a16="http://schemas.microsoft.com/office/drawing/2014/main" id="{89B447F6-196C-444F-A804-C62BE38E4184}"/>
              </a:ext>
            </a:extLst>
          </p:cNvPr>
          <p:cNvSpPr/>
          <p:nvPr/>
        </p:nvSpPr>
        <p:spPr>
          <a:xfrm>
            <a:off x="3858707" y="6031126"/>
            <a:ext cx="5952557" cy="60592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equation   add   addition   plus   is equal to   part   whole</a:t>
            </a:r>
          </a:p>
        </p:txBody>
      </p:sp>
    </p:spTree>
    <p:extLst>
      <p:ext uri="{BB962C8B-B14F-4D97-AF65-F5344CB8AC3E}">
        <p14:creationId xmlns:p14="http://schemas.microsoft.com/office/powerpoint/2010/main" val="2296150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2460930"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Subtracting</a:t>
            </a:r>
          </a:p>
        </p:txBody>
      </p:sp>
      <p:sp>
        <p:nvSpPr>
          <p:cNvPr id="42" name="Rectangle 41">
            <a:extLst>
              <a:ext uri="{FF2B5EF4-FFF2-40B4-BE49-F238E27FC236}">
                <a16:creationId xmlns:a16="http://schemas.microsoft.com/office/drawing/2014/main" id="{8CA259DD-2420-4169-9083-ECAA0AF829B1}"/>
              </a:ext>
            </a:extLst>
          </p:cNvPr>
          <p:cNvSpPr/>
          <p:nvPr/>
        </p:nvSpPr>
        <p:spPr>
          <a:xfrm>
            <a:off x="5290974" y="992708"/>
            <a:ext cx="2181137" cy="2365695"/>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2" name="Rectangle 51">
            <a:extLst>
              <a:ext uri="{FF2B5EF4-FFF2-40B4-BE49-F238E27FC236}">
                <a16:creationId xmlns:a16="http://schemas.microsoft.com/office/drawing/2014/main" id="{890AEAB0-0761-463D-A8F6-8C274C6010F9}"/>
              </a:ext>
            </a:extLst>
          </p:cNvPr>
          <p:cNvSpPr/>
          <p:nvPr/>
        </p:nvSpPr>
        <p:spPr>
          <a:xfrm>
            <a:off x="5290974" y="3490824"/>
            <a:ext cx="2181137" cy="2365695"/>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53" name="Straight Connector 52">
            <a:extLst>
              <a:ext uri="{FF2B5EF4-FFF2-40B4-BE49-F238E27FC236}">
                <a16:creationId xmlns:a16="http://schemas.microsoft.com/office/drawing/2014/main" id="{16621C77-59E1-44EE-8BB2-CFBB125550D4}"/>
              </a:ext>
            </a:extLst>
          </p:cNvPr>
          <p:cNvCxnSpPr>
            <a:cxnSpLocks/>
            <a:stCxn id="52" idx="1"/>
          </p:cNvCxnSpPr>
          <p:nvPr/>
        </p:nvCxnSpPr>
        <p:spPr>
          <a:xfrm flipH="1" flipV="1">
            <a:off x="4156904" y="3719782"/>
            <a:ext cx="1134070" cy="953890"/>
          </a:xfrm>
          <a:prstGeom prst="line">
            <a:avLst/>
          </a:prstGeom>
          <a:ln w="38100"/>
        </p:spPr>
        <p:style>
          <a:lnRef idx="1">
            <a:schemeClr val="dk1"/>
          </a:lnRef>
          <a:fillRef idx="0">
            <a:schemeClr val="dk1"/>
          </a:fillRef>
          <a:effectRef idx="0">
            <a:schemeClr val="dk1"/>
          </a:effectRef>
          <a:fontRef idx="minor">
            <a:schemeClr val="tx1"/>
          </a:fontRef>
        </p:style>
      </p:cxnSp>
      <p:sp>
        <p:nvSpPr>
          <p:cNvPr id="54" name="Rectangle 53">
            <a:extLst>
              <a:ext uri="{FF2B5EF4-FFF2-40B4-BE49-F238E27FC236}">
                <a16:creationId xmlns:a16="http://schemas.microsoft.com/office/drawing/2014/main" id="{378CECBD-28AB-4547-A760-38160DFDBD7D}"/>
              </a:ext>
            </a:extLst>
          </p:cNvPr>
          <p:cNvSpPr/>
          <p:nvPr/>
        </p:nvSpPr>
        <p:spPr>
          <a:xfrm>
            <a:off x="1736382" y="1870070"/>
            <a:ext cx="2452384" cy="2902591"/>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p:cxnSp>
        <p:nvCxnSpPr>
          <p:cNvPr id="55" name="Straight Connector 54">
            <a:extLst>
              <a:ext uri="{FF2B5EF4-FFF2-40B4-BE49-F238E27FC236}">
                <a16:creationId xmlns:a16="http://schemas.microsoft.com/office/drawing/2014/main" id="{34C9B53C-1F7C-461C-9C7E-DED717BB25D1}"/>
              </a:ext>
            </a:extLst>
          </p:cNvPr>
          <p:cNvCxnSpPr>
            <a:cxnSpLocks/>
            <a:endCxn id="42" idx="1"/>
          </p:cNvCxnSpPr>
          <p:nvPr/>
        </p:nvCxnSpPr>
        <p:spPr>
          <a:xfrm flipV="1">
            <a:off x="4220580" y="2175556"/>
            <a:ext cx="1070394" cy="658694"/>
          </a:xfrm>
          <a:prstGeom prst="line">
            <a:avLst/>
          </a:prstGeom>
          <a:ln w="38100"/>
        </p:spPr>
        <p:style>
          <a:lnRef idx="1">
            <a:schemeClr val="dk1"/>
          </a:lnRef>
          <a:fillRef idx="0">
            <a:schemeClr val="dk1"/>
          </a:fillRef>
          <a:effectRef idx="0">
            <a:schemeClr val="dk1"/>
          </a:effectRef>
          <a:fontRef idx="minor">
            <a:schemeClr val="tx1"/>
          </a:fontRef>
        </p:style>
      </p:cxnSp>
      <p:pic>
        <p:nvPicPr>
          <p:cNvPr id="36" name="Picture 35">
            <a:extLst>
              <a:ext uri="{FF2B5EF4-FFF2-40B4-BE49-F238E27FC236}">
                <a16:creationId xmlns:a16="http://schemas.microsoft.com/office/drawing/2014/main" id="{113A134E-A034-4128-B608-92EC7D2AC83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7689" y="1505643"/>
            <a:ext cx="1285875" cy="1352550"/>
          </a:xfrm>
          <a:prstGeom prst="rect">
            <a:avLst/>
          </a:prstGeom>
        </p:spPr>
      </p:pic>
      <p:pic>
        <p:nvPicPr>
          <p:cNvPr id="37" name="Picture 36">
            <a:extLst>
              <a:ext uri="{FF2B5EF4-FFF2-40B4-BE49-F238E27FC236}">
                <a16:creationId xmlns:a16="http://schemas.microsoft.com/office/drawing/2014/main" id="{6763D149-9AE6-4468-B8B9-5312AA3E7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7281" y="1505643"/>
            <a:ext cx="1285875" cy="1352550"/>
          </a:xfrm>
          <a:prstGeom prst="rect">
            <a:avLst/>
          </a:prstGeom>
        </p:spPr>
      </p:pic>
      <p:pic>
        <p:nvPicPr>
          <p:cNvPr id="38" name="Picture 37">
            <a:extLst>
              <a:ext uri="{FF2B5EF4-FFF2-40B4-BE49-F238E27FC236}">
                <a16:creationId xmlns:a16="http://schemas.microsoft.com/office/drawing/2014/main" id="{04E800EB-146E-4641-BEBD-0353263C4EC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6873" y="1505643"/>
            <a:ext cx="1285875" cy="1352550"/>
          </a:xfrm>
          <a:prstGeom prst="rect">
            <a:avLst/>
          </a:prstGeom>
        </p:spPr>
      </p:pic>
      <p:pic>
        <p:nvPicPr>
          <p:cNvPr id="39" name="Picture 38">
            <a:extLst>
              <a:ext uri="{FF2B5EF4-FFF2-40B4-BE49-F238E27FC236}">
                <a16:creationId xmlns:a16="http://schemas.microsoft.com/office/drawing/2014/main" id="{D83394DF-78BA-405D-B6E9-F61CCBA5604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6465" y="1505643"/>
            <a:ext cx="1285875" cy="1352550"/>
          </a:xfrm>
          <a:prstGeom prst="rect">
            <a:avLst/>
          </a:prstGeom>
        </p:spPr>
      </p:pic>
      <p:pic>
        <p:nvPicPr>
          <p:cNvPr id="40" name="Picture 39">
            <a:extLst>
              <a:ext uri="{FF2B5EF4-FFF2-40B4-BE49-F238E27FC236}">
                <a16:creationId xmlns:a16="http://schemas.microsoft.com/office/drawing/2014/main" id="{AA6FE375-59B4-4D1D-9946-7F9BC944A20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6057" y="1505643"/>
            <a:ext cx="1285875" cy="1352550"/>
          </a:xfrm>
          <a:prstGeom prst="rect">
            <a:avLst/>
          </a:prstGeom>
        </p:spPr>
      </p:pic>
      <p:pic>
        <p:nvPicPr>
          <p:cNvPr id="41" name="Picture 40">
            <a:extLst>
              <a:ext uri="{FF2B5EF4-FFF2-40B4-BE49-F238E27FC236}">
                <a16:creationId xmlns:a16="http://schemas.microsoft.com/office/drawing/2014/main" id="{EFB6EA89-4033-4613-92E7-131CF414B18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5649" y="1505643"/>
            <a:ext cx="1285875" cy="1352550"/>
          </a:xfrm>
          <a:prstGeom prst="rect">
            <a:avLst/>
          </a:prstGeom>
        </p:spPr>
      </p:pic>
      <p:pic>
        <p:nvPicPr>
          <p:cNvPr id="43" name="Picture 42">
            <a:extLst>
              <a:ext uri="{FF2B5EF4-FFF2-40B4-BE49-F238E27FC236}">
                <a16:creationId xmlns:a16="http://schemas.microsoft.com/office/drawing/2014/main" id="{BB1395B6-A5CB-4AF1-87EF-10E4C2D31D4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5241" y="1505643"/>
            <a:ext cx="1285875" cy="1352550"/>
          </a:xfrm>
          <a:prstGeom prst="rect">
            <a:avLst/>
          </a:prstGeom>
        </p:spPr>
      </p:pic>
      <p:pic>
        <p:nvPicPr>
          <p:cNvPr id="44" name="Picture 43">
            <a:extLst>
              <a:ext uri="{FF2B5EF4-FFF2-40B4-BE49-F238E27FC236}">
                <a16:creationId xmlns:a16="http://schemas.microsoft.com/office/drawing/2014/main" id="{5BE5671E-E994-4EDA-AB45-55591AE7B03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4833" y="1505643"/>
            <a:ext cx="1285875" cy="1352550"/>
          </a:xfrm>
          <a:prstGeom prst="rect">
            <a:avLst/>
          </a:prstGeom>
        </p:spPr>
      </p:pic>
      <p:pic>
        <p:nvPicPr>
          <p:cNvPr id="45" name="Picture 44">
            <a:extLst>
              <a:ext uri="{FF2B5EF4-FFF2-40B4-BE49-F238E27FC236}">
                <a16:creationId xmlns:a16="http://schemas.microsoft.com/office/drawing/2014/main" id="{F04F882E-8EB9-4FED-99CE-833F3407AFE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4425" y="1505643"/>
            <a:ext cx="1285875" cy="1352550"/>
          </a:xfrm>
          <a:prstGeom prst="rect">
            <a:avLst/>
          </a:prstGeom>
        </p:spPr>
      </p:pic>
      <p:pic>
        <p:nvPicPr>
          <p:cNvPr id="46" name="Picture 45">
            <a:extLst>
              <a:ext uri="{FF2B5EF4-FFF2-40B4-BE49-F238E27FC236}">
                <a16:creationId xmlns:a16="http://schemas.microsoft.com/office/drawing/2014/main" id="{EE16394F-4647-460C-AD57-063AF67AAD0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4017" y="1505643"/>
            <a:ext cx="1285875" cy="1352550"/>
          </a:xfrm>
          <a:prstGeom prst="rect">
            <a:avLst/>
          </a:prstGeom>
        </p:spPr>
      </p:pic>
      <p:pic>
        <p:nvPicPr>
          <p:cNvPr id="47" name="Picture 46">
            <a:extLst>
              <a:ext uri="{FF2B5EF4-FFF2-40B4-BE49-F238E27FC236}">
                <a16:creationId xmlns:a16="http://schemas.microsoft.com/office/drawing/2014/main" id="{C4188C94-8062-4E5C-B5A2-0E9179137AD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3609" y="1505643"/>
            <a:ext cx="1285875" cy="1352550"/>
          </a:xfrm>
          <a:prstGeom prst="rect">
            <a:avLst/>
          </a:prstGeom>
        </p:spPr>
      </p:pic>
      <p:pic>
        <p:nvPicPr>
          <p:cNvPr id="48" name="Picture 47">
            <a:extLst>
              <a:ext uri="{FF2B5EF4-FFF2-40B4-BE49-F238E27FC236}">
                <a16:creationId xmlns:a16="http://schemas.microsoft.com/office/drawing/2014/main" id="{56EF6FEC-FDCC-4248-88C6-AA8D772A291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7613201" y="1505643"/>
            <a:ext cx="1285875" cy="1352550"/>
          </a:xfrm>
          <a:prstGeom prst="rect">
            <a:avLst/>
          </a:prstGeom>
        </p:spPr>
      </p:pic>
      <p:pic>
        <p:nvPicPr>
          <p:cNvPr id="49" name="Picture 48">
            <a:extLst>
              <a:ext uri="{FF2B5EF4-FFF2-40B4-BE49-F238E27FC236}">
                <a16:creationId xmlns:a16="http://schemas.microsoft.com/office/drawing/2014/main" id="{EE165EC6-00D6-4D55-A348-DFE75A8E0A11}"/>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0" name="Picture 49">
            <a:extLst>
              <a:ext uri="{FF2B5EF4-FFF2-40B4-BE49-F238E27FC236}">
                <a16:creationId xmlns:a16="http://schemas.microsoft.com/office/drawing/2014/main" id="{41C93B27-9EE6-4B5C-A5AE-427FB723201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1" name="Picture 50">
            <a:extLst>
              <a:ext uri="{FF2B5EF4-FFF2-40B4-BE49-F238E27FC236}">
                <a16:creationId xmlns:a16="http://schemas.microsoft.com/office/drawing/2014/main" id="{883857A6-6BC2-406B-A1A9-FCD5D14F520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6" name="Picture 55">
            <a:extLst>
              <a:ext uri="{FF2B5EF4-FFF2-40B4-BE49-F238E27FC236}">
                <a16:creationId xmlns:a16="http://schemas.microsoft.com/office/drawing/2014/main" id="{E3FAA353-20A4-449C-807C-A9D4D72DAAFA}"/>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7" name="Picture 56">
            <a:extLst>
              <a:ext uri="{FF2B5EF4-FFF2-40B4-BE49-F238E27FC236}">
                <a16:creationId xmlns:a16="http://schemas.microsoft.com/office/drawing/2014/main" id="{28E1F70F-1197-4744-987E-1B6830FA73C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8" name="Picture 57">
            <a:extLst>
              <a:ext uri="{FF2B5EF4-FFF2-40B4-BE49-F238E27FC236}">
                <a16:creationId xmlns:a16="http://schemas.microsoft.com/office/drawing/2014/main" id="{CEC37531-93DF-4670-9683-375CA3D2149A}"/>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59" name="Picture 58">
            <a:extLst>
              <a:ext uri="{FF2B5EF4-FFF2-40B4-BE49-F238E27FC236}">
                <a16:creationId xmlns:a16="http://schemas.microsoft.com/office/drawing/2014/main" id="{7F6FB8B2-C783-450A-B97E-C7179F9835D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0" name="Picture 59">
            <a:extLst>
              <a:ext uri="{FF2B5EF4-FFF2-40B4-BE49-F238E27FC236}">
                <a16:creationId xmlns:a16="http://schemas.microsoft.com/office/drawing/2014/main" id="{226BBB71-5A5A-46CC-842B-4FD31E1CE1B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1" name="Picture 60">
            <a:extLst>
              <a:ext uri="{FF2B5EF4-FFF2-40B4-BE49-F238E27FC236}">
                <a16:creationId xmlns:a16="http://schemas.microsoft.com/office/drawing/2014/main" id="{BD8BE7D0-1A48-4462-8C3E-59CEDCA8CD6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2" name="Picture 61">
            <a:extLst>
              <a:ext uri="{FF2B5EF4-FFF2-40B4-BE49-F238E27FC236}">
                <a16:creationId xmlns:a16="http://schemas.microsoft.com/office/drawing/2014/main" id="{E5F5D237-F771-44E1-BF10-97924F787C3F}"/>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pic>
        <p:nvPicPr>
          <p:cNvPr id="63" name="Picture 62">
            <a:extLst>
              <a:ext uri="{FF2B5EF4-FFF2-40B4-BE49-F238E27FC236}">
                <a16:creationId xmlns:a16="http://schemas.microsoft.com/office/drawing/2014/main" id="{456ED18D-1D53-4B08-8432-287BF1E48880}"/>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8717394" y="1500712"/>
            <a:ext cx="1257300" cy="1352550"/>
          </a:xfrm>
          <a:prstGeom prst="rect">
            <a:avLst/>
          </a:prstGeom>
        </p:spPr>
      </p:pic>
      <p:sp>
        <p:nvSpPr>
          <p:cNvPr id="64" name="Rectangle 63">
            <a:extLst>
              <a:ext uri="{FF2B5EF4-FFF2-40B4-BE49-F238E27FC236}">
                <a16:creationId xmlns:a16="http://schemas.microsoft.com/office/drawing/2014/main" id="{24F9530C-90AF-4580-BF49-28C1ABD85281}"/>
              </a:ext>
            </a:extLst>
          </p:cNvPr>
          <p:cNvSpPr/>
          <p:nvPr/>
        </p:nvSpPr>
        <p:spPr>
          <a:xfrm>
            <a:off x="11081356" y="3671035"/>
            <a:ext cx="798723"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5" name="Rectangle 64">
            <a:extLst>
              <a:ext uri="{FF2B5EF4-FFF2-40B4-BE49-F238E27FC236}">
                <a16:creationId xmlns:a16="http://schemas.microsoft.com/office/drawing/2014/main" id="{8BF1E50B-7E4B-4206-B246-559DEB1608BE}"/>
              </a:ext>
            </a:extLst>
          </p:cNvPr>
          <p:cNvSpPr/>
          <p:nvPr/>
        </p:nvSpPr>
        <p:spPr>
          <a:xfrm>
            <a:off x="9572806" y="3659581"/>
            <a:ext cx="818480"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6" name="Rectangle 65">
            <a:extLst>
              <a:ext uri="{FF2B5EF4-FFF2-40B4-BE49-F238E27FC236}">
                <a16:creationId xmlns:a16="http://schemas.microsoft.com/office/drawing/2014/main" id="{2BB11EE8-4D2B-481F-A1F4-9D14EFCAB125}"/>
              </a:ext>
            </a:extLst>
          </p:cNvPr>
          <p:cNvSpPr/>
          <p:nvPr/>
        </p:nvSpPr>
        <p:spPr>
          <a:xfrm>
            <a:off x="8144846" y="3659581"/>
            <a:ext cx="845017" cy="709919"/>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p:sp>
        <p:nvSpPr>
          <p:cNvPr id="67" name="Rectangle 66">
            <a:extLst>
              <a:ext uri="{FF2B5EF4-FFF2-40B4-BE49-F238E27FC236}">
                <a16:creationId xmlns:a16="http://schemas.microsoft.com/office/drawing/2014/main" id="{CFB43491-77C1-42B1-8F73-94918DD43F22}"/>
              </a:ext>
            </a:extLst>
          </p:cNvPr>
          <p:cNvSpPr/>
          <p:nvPr/>
        </p:nvSpPr>
        <p:spPr>
          <a:xfrm>
            <a:off x="8174957" y="4665347"/>
            <a:ext cx="798723"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8" name="Rectangle 67">
            <a:extLst>
              <a:ext uri="{FF2B5EF4-FFF2-40B4-BE49-F238E27FC236}">
                <a16:creationId xmlns:a16="http://schemas.microsoft.com/office/drawing/2014/main" id="{A2CE30C7-84F9-4921-9BA0-6F17A5C62239}"/>
              </a:ext>
            </a:extLst>
          </p:cNvPr>
          <p:cNvSpPr/>
          <p:nvPr/>
        </p:nvSpPr>
        <p:spPr>
          <a:xfrm>
            <a:off x="11101167" y="4709988"/>
            <a:ext cx="818480" cy="687010"/>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9" name="Rectangle 68">
            <a:extLst>
              <a:ext uri="{FF2B5EF4-FFF2-40B4-BE49-F238E27FC236}">
                <a16:creationId xmlns:a16="http://schemas.microsoft.com/office/drawing/2014/main" id="{4C7DB739-059C-4290-B7C7-9044BF19D4D9}"/>
              </a:ext>
            </a:extLst>
          </p:cNvPr>
          <p:cNvSpPr/>
          <p:nvPr/>
        </p:nvSpPr>
        <p:spPr>
          <a:xfrm>
            <a:off x="9614915" y="4713383"/>
            <a:ext cx="845017" cy="709919"/>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70" name="TextBox 69">
                <a:extLst>
                  <a:ext uri="{FF2B5EF4-FFF2-40B4-BE49-F238E27FC236}">
                    <a16:creationId xmlns:a16="http://schemas.microsoft.com/office/drawing/2014/main" id="{B9343A58-642B-452C-9AE3-A33F1044399F}"/>
                  </a:ext>
                </a:extLst>
              </p:cNvPr>
              <p:cNvSpPr txBox="1"/>
              <p:nvPr/>
            </p:nvSpPr>
            <p:spPr>
              <a:xfrm>
                <a:off x="9099156" y="3693264"/>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70" name="TextBox 69">
                <a:extLst>
                  <a:ext uri="{FF2B5EF4-FFF2-40B4-BE49-F238E27FC236}">
                    <a16:creationId xmlns:a16="http://schemas.microsoft.com/office/drawing/2014/main" id="{B9343A58-642B-452C-9AE3-A33F1044399F}"/>
                  </a:ext>
                </a:extLst>
              </p:cNvPr>
              <p:cNvSpPr txBox="1">
                <a:spLocks noRot="1" noChangeAspect="1" noMove="1" noResize="1" noEditPoints="1" noAdjustHandles="1" noChangeArrowheads="1" noChangeShapeType="1" noTextEdit="1"/>
              </p:cNvSpPr>
              <p:nvPr/>
            </p:nvSpPr>
            <p:spPr>
              <a:xfrm>
                <a:off x="9099156" y="3693264"/>
                <a:ext cx="246888" cy="553998"/>
              </a:xfrm>
              <a:prstGeom prst="rect">
                <a:avLst/>
              </a:prstGeom>
              <a:blipFill>
                <a:blip r:embed="rId7"/>
                <a:stretch>
                  <a:fillRect r="-27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1" name="TextBox 70">
                <a:extLst>
                  <a:ext uri="{FF2B5EF4-FFF2-40B4-BE49-F238E27FC236}">
                    <a16:creationId xmlns:a16="http://schemas.microsoft.com/office/drawing/2014/main" id="{03D29C22-E9CD-4B3B-962A-E6E33F4F90D5}"/>
                  </a:ext>
                </a:extLst>
              </p:cNvPr>
              <p:cNvSpPr txBox="1"/>
              <p:nvPr/>
            </p:nvSpPr>
            <p:spPr>
              <a:xfrm>
                <a:off x="10563477" y="4732790"/>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71" name="TextBox 70">
                <a:extLst>
                  <a:ext uri="{FF2B5EF4-FFF2-40B4-BE49-F238E27FC236}">
                    <a16:creationId xmlns:a16="http://schemas.microsoft.com/office/drawing/2014/main" id="{03D29C22-E9CD-4B3B-962A-E6E33F4F90D5}"/>
                  </a:ext>
                </a:extLst>
              </p:cNvPr>
              <p:cNvSpPr txBox="1">
                <a:spLocks noRot="1" noChangeAspect="1" noMove="1" noResize="1" noEditPoints="1" noAdjustHandles="1" noChangeArrowheads="1" noChangeShapeType="1" noTextEdit="1"/>
              </p:cNvSpPr>
              <p:nvPr/>
            </p:nvSpPr>
            <p:spPr>
              <a:xfrm>
                <a:off x="10563477" y="4732790"/>
                <a:ext cx="246888" cy="553998"/>
              </a:xfrm>
              <a:prstGeom prst="rect">
                <a:avLst/>
              </a:prstGeom>
              <a:blipFill>
                <a:blip r:embed="rId8"/>
                <a:stretch>
                  <a:fillRect r="-27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2" name="TextBox 71">
                <a:extLst>
                  <a:ext uri="{FF2B5EF4-FFF2-40B4-BE49-F238E27FC236}">
                    <a16:creationId xmlns:a16="http://schemas.microsoft.com/office/drawing/2014/main" id="{19F6638E-E903-46F6-84D6-211678C6C9D0}"/>
                  </a:ext>
                </a:extLst>
              </p:cNvPr>
              <p:cNvSpPr txBox="1"/>
              <p:nvPr/>
            </p:nvSpPr>
            <p:spPr>
              <a:xfrm>
                <a:off x="9107654" y="4749443"/>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72" name="TextBox 71">
                <a:extLst>
                  <a:ext uri="{FF2B5EF4-FFF2-40B4-BE49-F238E27FC236}">
                    <a16:creationId xmlns:a16="http://schemas.microsoft.com/office/drawing/2014/main" id="{19F6638E-E903-46F6-84D6-211678C6C9D0}"/>
                  </a:ext>
                </a:extLst>
              </p:cNvPr>
              <p:cNvSpPr txBox="1">
                <a:spLocks noRot="1" noChangeAspect="1" noMove="1" noResize="1" noEditPoints="1" noAdjustHandles="1" noChangeArrowheads="1" noChangeShapeType="1" noTextEdit="1"/>
              </p:cNvSpPr>
              <p:nvPr/>
            </p:nvSpPr>
            <p:spPr>
              <a:xfrm>
                <a:off x="9107654" y="4749443"/>
                <a:ext cx="246888" cy="553998"/>
              </a:xfrm>
              <a:prstGeom prst="rect">
                <a:avLst/>
              </a:prstGeom>
              <a:blipFill>
                <a:blip r:embed="rId9"/>
                <a:stretch>
                  <a:fillRect r="-2439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3" name="TextBox 72">
                <a:extLst>
                  <a:ext uri="{FF2B5EF4-FFF2-40B4-BE49-F238E27FC236}">
                    <a16:creationId xmlns:a16="http://schemas.microsoft.com/office/drawing/2014/main" id="{D01C89BE-E6E4-47E4-BE9E-5D3485913C3F}"/>
                  </a:ext>
                </a:extLst>
              </p:cNvPr>
              <p:cNvSpPr txBox="1"/>
              <p:nvPr/>
            </p:nvSpPr>
            <p:spPr>
              <a:xfrm>
                <a:off x="10545587" y="3636672"/>
                <a:ext cx="246888" cy="55399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m:t>
                      </m:r>
                    </m:oMath>
                  </m:oMathPara>
                </a14:m>
                <a:endParaRPr lang="en-GB" sz="3600"/>
              </a:p>
            </p:txBody>
          </p:sp>
        </mc:Choice>
        <mc:Fallback xmlns="">
          <p:sp>
            <p:nvSpPr>
              <p:cNvPr id="73" name="TextBox 72">
                <a:extLst>
                  <a:ext uri="{FF2B5EF4-FFF2-40B4-BE49-F238E27FC236}">
                    <a16:creationId xmlns:a16="http://schemas.microsoft.com/office/drawing/2014/main" id="{D01C89BE-E6E4-47E4-BE9E-5D3485913C3F}"/>
                  </a:ext>
                </a:extLst>
              </p:cNvPr>
              <p:cNvSpPr txBox="1">
                <a:spLocks noRot="1" noChangeAspect="1" noMove="1" noResize="1" noEditPoints="1" noAdjustHandles="1" noChangeArrowheads="1" noChangeShapeType="1" noTextEdit="1"/>
              </p:cNvSpPr>
              <p:nvPr/>
            </p:nvSpPr>
            <p:spPr>
              <a:xfrm>
                <a:off x="10545587" y="3636672"/>
                <a:ext cx="246888" cy="553998"/>
              </a:xfrm>
              <a:prstGeom prst="rect">
                <a:avLst/>
              </a:prstGeom>
              <a:blipFill>
                <a:blip r:embed="rId10"/>
                <a:stretch>
                  <a:fillRect r="-27500"/>
                </a:stretch>
              </a:blipFill>
            </p:spPr>
            <p:txBody>
              <a:bodyPr/>
              <a:lstStyle/>
              <a:p>
                <a:r>
                  <a:rPr lang="en-GB">
                    <a:noFill/>
                  </a:rPr>
                  <a:t> </a:t>
                </a:r>
              </a:p>
            </p:txBody>
          </p:sp>
        </mc:Fallback>
      </mc:AlternateContent>
      <p:sp>
        <p:nvSpPr>
          <p:cNvPr id="74" name="Rectangle 73">
            <a:extLst>
              <a:ext uri="{FF2B5EF4-FFF2-40B4-BE49-F238E27FC236}">
                <a16:creationId xmlns:a16="http://schemas.microsoft.com/office/drawing/2014/main" id="{78AE98BC-9E54-4BAF-BD8F-7E81FB2150FC}"/>
              </a:ext>
            </a:extLst>
          </p:cNvPr>
          <p:cNvSpPr/>
          <p:nvPr/>
        </p:nvSpPr>
        <p:spPr>
          <a:xfrm>
            <a:off x="2526670" y="6104938"/>
            <a:ext cx="6580984" cy="60592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equation   subtract   minus   partition   count back   number line</a:t>
            </a:r>
          </a:p>
        </p:txBody>
      </p:sp>
    </p:spTree>
    <p:extLst>
      <p:ext uri="{BB962C8B-B14F-4D97-AF65-F5344CB8AC3E}">
        <p14:creationId xmlns:p14="http://schemas.microsoft.com/office/powerpoint/2010/main" val="21496131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4169347" cy="584775"/>
          </a:xfrm>
          <a:prstGeom prst="rect">
            <a:avLst/>
          </a:prstGeom>
          <a:noFill/>
        </p:spPr>
        <p:txBody>
          <a:bodyPr wrap="none" rtlCol="0">
            <a:spAutoFit/>
          </a:bodyPr>
          <a:lstStyle/>
          <a:p>
            <a:r>
              <a:rPr lang="en-GB" sz="3200" b="1" dirty="0">
                <a:solidFill>
                  <a:schemeClr val="bg1"/>
                </a:solidFill>
              </a:rPr>
              <a:t>Number bonds are key!</a:t>
            </a:r>
          </a:p>
        </p:txBody>
      </p:sp>
      <p:sp>
        <p:nvSpPr>
          <p:cNvPr id="10" name="Rectangle 9">
            <a:extLst>
              <a:ext uri="{FF2B5EF4-FFF2-40B4-BE49-F238E27FC236}">
                <a16:creationId xmlns:a16="http://schemas.microsoft.com/office/drawing/2014/main" id="{7215F712-8D92-46BC-91A9-B7872F6289A0}"/>
              </a:ext>
            </a:extLst>
          </p:cNvPr>
          <p:cNvSpPr/>
          <p:nvPr/>
        </p:nvSpPr>
        <p:spPr>
          <a:xfrm>
            <a:off x="2722584" y="3324532"/>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7</a:t>
            </a:r>
          </a:p>
        </p:txBody>
      </p:sp>
      <p:sp>
        <p:nvSpPr>
          <p:cNvPr id="11" name="Rectangle 10">
            <a:extLst>
              <a:ext uri="{FF2B5EF4-FFF2-40B4-BE49-F238E27FC236}">
                <a16:creationId xmlns:a16="http://schemas.microsoft.com/office/drawing/2014/main" id="{2D732430-7BE7-49E5-A592-88775D57110B}"/>
              </a:ext>
            </a:extLst>
          </p:cNvPr>
          <p:cNvSpPr/>
          <p:nvPr/>
        </p:nvSpPr>
        <p:spPr>
          <a:xfrm>
            <a:off x="2740513" y="4776803"/>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a:t>
            </a:r>
          </a:p>
        </p:txBody>
      </p:sp>
      <p:cxnSp>
        <p:nvCxnSpPr>
          <p:cNvPr id="13" name="Straight Connector 12">
            <a:extLst>
              <a:ext uri="{FF2B5EF4-FFF2-40B4-BE49-F238E27FC236}">
                <a16:creationId xmlns:a16="http://schemas.microsoft.com/office/drawing/2014/main" id="{E68F2F5D-7AF3-42E5-B00E-F908B75ADD1A}"/>
              </a:ext>
            </a:extLst>
          </p:cNvPr>
          <p:cNvCxnSpPr>
            <a:cxnSpLocks/>
            <a:stCxn id="10" idx="1"/>
          </p:cNvCxnSpPr>
          <p:nvPr/>
        </p:nvCxnSpPr>
        <p:spPr>
          <a:xfrm flipH="1">
            <a:off x="2224662" y="3719892"/>
            <a:ext cx="497922" cy="566692"/>
          </a:xfrm>
          <a:prstGeom prst="line">
            <a:avLst/>
          </a:prstGeom>
          <a:ln w="38100"/>
        </p:spPr>
        <p:style>
          <a:lnRef idx="1">
            <a:schemeClr val="dk1"/>
          </a:lnRef>
          <a:fillRef idx="0">
            <a:schemeClr val="dk1"/>
          </a:fillRef>
          <a:effectRef idx="0">
            <a:schemeClr val="dk1"/>
          </a:effectRef>
          <a:fontRef idx="minor">
            <a:schemeClr val="tx1"/>
          </a:fontRef>
        </p:style>
      </p:cxnSp>
      <p:sp>
        <p:nvSpPr>
          <p:cNvPr id="14" name="Rectangle 13">
            <a:extLst>
              <a:ext uri="{FF2B5EF4-FFF2-40B4-BE49-F238E27FC236}">
                <a16:creationId xmlns:a16="http://schemas.microsoft.com/office/drawing/2014/main" id="{1828E640-F689-4D50-B20B-EB76BF9E18AC}"/>
              </a:ext>
            </a:extLst>
          </p:cNvPr>
          <p:cNvSpPr/>
          <p:nvPr/>
        </p:nvSpPr>
        <p:spPr>
          <a:xfrm>
            <a:off x="1319522" y="3932952"/>
            <a:ext cx="905139" cy="970173"/>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latin typeface="Arial" panose="020B0604020202020204" pitchFamily="34" charset="0"/>
                <a:cs typeface="Arial" panose="020B0604020202020204" pitchFamily="34" charset="0"/>
              </a:rPr>
              <a:t>9</a:t>
            </a:r>
          </a:p>
        </p:txBody>
      </p:sp>
      <p:cxnSp>
        <p:nvCxnSpPr>
          <p:cNvPr id="15" name="Straight Connector 14">
            <a:extLst>
              <a:ext uri="{FF2B5EF4-FFF2-40B4-BE49-F238E27FC236}">
                <a16:creationId xmlns:a16="http://schemas.microsoft.com/office/drawing/2014/main" id="{4B7DB792-F027-4ED4-AA39-034B2DA3AA45}"/>
              </a:ext>
            </a:extLst>
          </p:cNvPr>
          <p:cNvCxnSpPr>
            <a:cxnSpLocks/>
            <a:stCxn id="11" idx="1"/>
          </p:cNvCxnSpPr>
          <p:nvPr/>
        </p:nvCxnSpPr>
        <p:spPr>
          <a:xfrm flipH="1" flipV="1">
            <a:off x="2224661" y="4418039"/>
            <a:ext cx="515852" cy="754124"/>
          </a:xfrm>
          <a:prstGeom prst="line">
            <a:avLst/>
          </a:prstGeom>
          <a:ln w="38100"/>
        </p:spPr>
        <p:style>
          <a:lnRef idx="1">
            <a:schemeClr val="dk1"/>
          </a:lnRef>
          <a:fillRef idx="0">
            <a:schemeClr val="dk1"/>
          </a:fillRef>
          <a:effectRef idx="0">
            <a:schemeClr val="dk1"/>
          </a:effectRef>
          <a:fontRef idx="minor">
            <a:schemeClr val="tx1"/>
          </a:fontRef>
        </p:style>
      </p:cxnSp>
      <p:sp>
        <p:nvSpPr>
          <p:cNvPr id="18" name="Rectangle 17">
            <a:extLst>
              <a:ext uri="{FF2B5EF4-FFF2-40B4-BE49-F238E27FC236}">
                <a16:creationId xmlns:a16="http://schemas.microsoft.com/office/drawing/2014/main" id="{A85C12C6-B571-4548-9597-5A2974BE444E}"/>
              </a:ext>
            </a:extLst>
          </p:cNvPr>
          <p:cNvSpPr/>
          <p:nvPr/>
        </p:nvSpPr>
        <p:spPr>
          <a:xfrm>
            <a:off x="5693487" y="3349465"/>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7</a:t>
            </a:r>
          </a:p>
        </p:txBody>
      </p:sp>
      <p:sp>
        <p:nvSpPr>
          <p:cNvPr id="19" name="Rectangle 18">
            <a:extLst>
              <a:ext uri="{FF2B5EF4-FFF2-40B4-BE49-F238E27FC236}">
                <a16:creationId xmlns:a16="http://schemas.microsoft.com/office/drawing/2014/main" id="{A6740C5C-C54E-482F-85CF-E2C5EFF037B7}"/>
              </a:ext>
            </a:extLst>
          </p:cNvPr>
          <p:cNvSpPr/>
          <p:nvPr/>
        </p:nvSpPr>
        <p:spPr>
          <a:xfrm>
            <a:off x="5711416" y="4801736"/>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2</a:t>
            </a:r>
          </a:p>
        </p:txBody>
      </p:sp>
      <p:cxnSp>
        <p:nvCxnSpPr>
          <p:cNvPr id="20" name="Straight Connector 19">
            <a:extLst>
              <a:ext uri="{FF2B5EF4-FFF2-40B4-BE49-F238E27FC236}">
                <a16:creationId xmlns:a16="http://schemas.microsoft.com/office/drawing/2014/main" id="{8E2BCB8F-C5EE-4C55-84DA-F9DCE431CA90}"/>
              </a:ext>
            </a:extLst>
          </p:cNvPr>
          <p:cNvCxnSpPr>
            <a:cxnSpLocks/>
            <a:stCxn id="18" idx="1"/>
          </p:cNvCxnSpPr>
          <p:nvPr/>
        </p:nvCxnSpPr>
        <p:spPr>
          <a:xfrm flipH="1">
            <a:off x="5195565" y="3744825"/>
            <a:ext cx="497922" cy="566692"/>
          </a:xfrm>
          <a:prstGeom prst="line">
            <a:avLst/>
          </a:prstGeom>
          <a:ln w="38100"/>
        </p:spPr>
        <p:style>
          <a:lnRef idx="1">
            <a:schemeClr val="dk1"/>
          </a:lnRef>
          <a:fillRef idx="0">
            <a:schemeClr val="dk1"/>
          </a:fillRef>
          <a:effectRef idx="0">
            <a:schemeClr val="dk1"/>
          </a:effectRef>
          <a:fontRef idx="minor">
            <a:schemeClr val="tx1"/>
          </a:fontRef>
        </p:style>
      </p:cxnSp>
      <p:sp>
        <p:nvSpPr>
          <p:cNvPr id="21" name="Rectangle 20">
            <a:extLst>
              <a:ext uri="{FF2B5EF4-FFF2-40B4-BE49-F238E27FC236}">
                <a16:creationId xmlns:a16="http://schemas.microsoft.com/office/drawing/2014/main" id="{311FE268-FCCD-470C-9A57-7AACE252D063}"/>
              </a:ext>
            </a:extLst>
          </p:cNvPr>
          <p:cNvSpPr/>
          <p:nvPr/>
        </p:nvSpPr>
        <p:spPr>
          <a:xfrm>
            <a:off x="4290425" y="3957885"/>
            <a:ext cx="905139" cy="970173"/>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latin typeface="Arial" panose="020B0604020202020204" pitchFamily="34" charset="0"/>
                <a:cs typeface="Arial" panose="020B0604020202020204" pitchFamily="34" charset="0"/>
              </a:rPr>
              <a:t>?</a:t>
            </a:r>
          </a:p>
        </p:txBody>
      </p:sp>
      <p:cxnSp>
        <p:nvCxnSpPr>
          <p:cNvPr id="22" name="Straight Connector 21">
            <a:extLst>
              <a:ext uri="{FF2B5EF4-FFF2-40B4-BE49-F238E27FC236}">
                <a16:creationId xmlns:a16="http://schemas.microsoft.com/office/drawing/2014/main" id="{009AA00C-7C09-4B49-9F71-22D1124774FA}"/>
              </a:ext>
            </a:extLst>
          </p:cNvPr>
          <p:cNvCxnSpPr>
            <a:cxnSpLocks/>
            <a:stCxn id="19" idx="1"/>
          </p:cNvCxnSpPr>
          <p:nvPr/>
        </p:nvCxnSpPr>
        <p:spPr>
          <a:xfrm flipH="1" flipV="1">
            <a:off x="5195564" y="4442972"/>
            <a:ext cx="515852" cy="754124"/>
          </a:xfrm>
          <a:prstGeom prst="line">
            <a:avLst/>
          </a:prstGeom>
          <a:ln w="38100"/>
        </p:spPr>
        <p:style>
          <a:lnRef idx="1">
            <a:schemeClr val="dk1"/>
          </a:lnRef>
          <a:fillRef idx="0">
            <a:schemeClr val="dk1"/>
          </a:fillRef>
          <a:effectRef idx="0">
            <a:schemeClr val="dk1"/>
          </a:effectRef>
          <a:fontRef idx="minor">
            <a:schemeClr val="tx1"/>
          </a:fontRef>
        </p:style>
      </p:cxnSp>
      <p:sp>
        <p:nvSpPr>
          <p:cNvPr id="23" name="Rectangle 22">
            <a:extLst>
              <a:ext uri="{FF2B5EF4-FFF2-40B4-BE49-F238E27FC236}">
                <a16:creationId xmlns:a16="http://schemas.microsoft.com/office/drawing/2014/main" id="{4A0A2143-6C8A-4127-B4CF-569479BA399D}"/>
              </a:ext>
            </a:extLst>
          </p:cNvPr>
          <p:cNvSpPr/>
          <p:nvPr/>
        </p:nvSpPr>
        <p:spPr>
          <a:xfrm>
            <a:off x="8512966" y="3287069"/>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a:t>
            </a:r>
          </a:p>
        </p:txBody>
      </p:sp>
      <p:sp>
        <p:nvSpPr>
          <p:cNvPr id="24" name="Rectangle 23">
            <a:extLst>
              <a:ext uri="{FF2B5EF4-FFF2-40B4-BE49-F238E27FC236}">
                <a16:creationId xmlns:a16="http://schemas.microsoft.com/office/drawing/2014/main" id="{49D2D4A4-A23E-407C-A1B0-F96ABFA2F7D9}"/>
              </a:ext>
            </a:extLst>
          </p:cNvPr>
          <p:cNvSpPr/>
          <p:nvPr/>
        </p:nvSpPr>
        <p:spPr>
          <a:xfrm>
            <a:off x="8530895" y="4739340"/>
            <a:ext cx="805026" cy="790719"/>
          </a:xfrm>
          <a:prstGeom prst="rect">
            <a:avLst/>
          </a:prstGeom>
          <a:ln w="38100">
            <a:solidFill>
              <a:srgbClr val="E40045"/>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t>7</a:t>
            </a:r>
          </a:p>
        </p:txBody>
      </p:sp>
      <p:cxnSp>
        <p:nvCxnSpPr>
          <p:cNvPr id="25" name="Straight Connector 24">
            <a:extLst>
              <a:ext uri="{FF2B5EF4-FFF2-40B4-BE49-F238E27FC236}">
                <a16:creationId xmlns:a16="http://schemas.microsoft.com/office/drawing/2014/main" id="{710E00CE-7664-489E-94ED-2C37BB9BDB5C}"/>
              </a:ext>
            </a:extLst>
          </p:cNvPr>
          <p:cNvCxnSpPr>
            <a:cxnSpLocks/>
            <a:stCxn id="23" idx="1"/>
          </p:cNvCxnSpPr>
          <p:nvPr/>
        </p:nvCxnSpPr>
        <p:spPr>
          <a:xfrm flipH="1">
            <a:off x="8015044" y="3682429"/>
            <a:ext cx="497922" cy="566692"/>
          </a:xfrm>
          <a:prstGeom prst="line">
            <a:avLst/>
          </a:prstGeom>
          <a:ln w="38100"/>
        </p:spPr>
        <p:style>
          <a:lnRef idx="1">
            <a:schemeClr val="dk1"/>
          </a:lnRef>
          <a:fillRef idx="0">
            <a:schemeClr val="dk1"/>
          </a:fillRef>
          <a:effectRef idx="0">
            <a:schemeClr val="dk1"/>
          </a:effectRef>
          <a:fontRef idx="minor">
            <a:schemeClr val="tx1"/>
          </a:fontRef>
        </p:style>
      </p:cxnSp>
      <p:sp>
        <p:nvSpPr>
          <p:cNvPr id="26" name="Rectangle 25">
            <a:extLst>
              <a:ext uri="{FF2B5EF4-FFF2-40B4-BE49-F238E27FC236}">
                <a16:creationId xmlns:a16="http://schemas.microsoft.com/office/drawing/2014/main" id="{057CA25C-6547-4890-9598-888593386478}"/>
              </a:ext>
            </a:extLst>
          </p:cNvPr>
          <p:cNvSpPr/>
          <p:nvPr/>
        </p:nvSpPr>
        <p:spPr>
          <a:xfrm>
            <a:off x="7109904" y="3895489"/>
            <a:ext cx="905139" cy="970173"/>
          </a:xfrm>
          <a:prstGeom prst="rect">
            <a:avLst/>
          </a:prstGeom>
          <a:ln w="38100">
            <a:solidFill>
              <a:srgbClr val="0070C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a:latin typeface="Arial" panose="020B0604020202020204" pitchFamily="34" charset="0"/>
                <a:cs typeface="Arial" panose="020B0604020202020204" pitchFamily="34" charset="0"/>
              </a:rPr>
              <a:t>9</a:t>
            </a:r>
          </a:p>
        </p:txBody>
      </p:sp>
      <p:cxnSp>
        <p:nvCxnSpPr>
          <p:cNvPr id="27" name="Straight Connector 26">
            <a:extLst>
              <a:ext uri="{FF2B5EF4-FFF2-40B4-BE49-F238E27FC236}">
                <a16:creationId xmlns:a16="http://schemas.microsoft.com/office/drawing/2014/main" id="{504865D7-53BC-4F0D-9E4D-40A765D19469}"/>
              </a:ext>
            </a:extLst>
          </p:cNvPr>
          <p:cNvCxnSpPr>
            <a:cxnSpLocks/>
            <a:stCxn id="24" idx="1"/>
          </p:cNvCxnSpPr>
          <p:nvPr/>
        </p:nvCxnSpPr>
        <p:spPr>
          <a:xfrm flipH="1" flipV="1">
            <a:off x="8015043" y="4380576"/>
            <a:ext cx="515852" cy="754124"/>
          </a:xfrm>
          <a:prstGeom prst="line">
            <a:avLst/>
          </a:prstGeom>
          <a:ln w="38100"/>
        </p:spPr>
        <p:style>
          <a:lnRef idx="1">
            <a:schemeClr val="dk1"/>
          </a:lnRef>
          <a:fillRef idx="0">
            <a:schemeClr val="dk1"/>
          </a:fillRef>
          <a:effectRef idx="0">
            <a:schemeClr val="dk1"/>
          </a:effectRef>
          <a:fontRef idx="minor">
            <a:schemeClr val="tx1"/>
          </a:fontRef>
        </p:style>
      </p:cxnSp>
      <p:sp>
        <p:nvSpPr>
          <p:cNvPr id="28" name="Rectangle 27">
            <a:extLst>
              <a:ext uri="{FF2B5EF4-FFF2-40B4-BE49-F238E27FC236}">
                <a16:creationId xmlns:a16="http://schemas.microsoft.com/office/drawing/2014/main" id="{319AA9D0-0B3E-43A8-B066-FC71BFC0095B}"/>
              </a:ext>
            </a:extLst>
          </p:cNvPr>
          <p:cNvSpPr/>
          <p:nvPr/>
        </p:nvSpPr>
        <p:spPr>
          <a:xfrm>
            <a:off x="417824" y="1507251"/>
            <a:ext cx="10551325" cy="970174"/>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2400" dirty="0">
                <a:solidFill>
                  <a:schemeClr val="tx1"/>
                </a:solidFill>
              </a:rPr>
              <a:t>By the end of Year 1 all pupils should: </a:t>
            </a:r>
          </a:p>
          <a:p>
            <a:r>
              <a:rPr lang="en-GB" sz="2400" dirty="0">
                <a:solidFill>
                  <a:schemeClr val="tx1"/>
                </a:solidFill>
              </a:rPr>
              <a:t>     “represent and use number bonds and related subtraction facts within 20</a:t>
            </a:r>
            <a:r>
              <a:rPr lang="en-GB" dirty="0">
                <a:solidFill>
                  <a:schemeClr val="tx1"/>
                </a:solidFill>
              </a:rPr>
              <a:t>”</a:t>
            </a:r>
          </a:p>
        </p:txBody>
      </p:sp>
    </p:spTree>
    <p:extLst>
      <p:ext uri="{BB962C8B-B14F-4D97-AF65-F5344CB8AC3E}">
        <p14:creationId xmlns:p14="http://schemas.microsoft.com/office/powerpoint/2010/main" val="1467081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dirty="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dirty="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3485249" cy="584775"/>
          </a:xfrm>
          <a:prstGeom prst="rect">
            <a:avLst/>
          </a:prstGeom>
          <a:noFill/>
        </p:spPr>
        <p:txBody>
          <a:bodyPr wrap="none" rtlCol="0">
            <a:spAutoFit/>
          </a:bodyPr>
          <a:lstStyle/>
          <a:p>
            <a:r>
              <a:rPr lang="en-GB" sz="3200" b="1" dirty="0">
                <a:solidFill>
                  <a:schemeClr val="bg1"/>
                </a:solidFill>
                <a:latin typeface="Arial" panose="020B0604020202020204" pitchFamily="34" charset="0"/>
                <a:cs typeface="Arial" panose="020B0604020202020204" pitchFamily="34" charset="0"/>
              </a:rPr>
              <a:t>Make 10 strategy</a:t>
            </a:r>
          </a:p>
        </p:txBody>
      </p:sp>
      <p:pic>
        <p:nvPicPr>
          <p:cNvPr id="3" name="Picture 2">
            <a:extLst>
              <a:ext uri="{FF2B5EF4-FFF2-40B4-BE49-F238E27FC236}">
                <a16:creationId xmlns:a16="http://schemas.microsoft.com/office/drawing/2014/main" id="{0DEF1ED5-4DF7-4A03-9688-B5EDFD07FE47}"/>
              </a:ext>
            </a:extLst>
          </p:cNvPr>
          <p:cNvPicPr>
            <a:picLocks noChangeAspect="1"/>
          </p:cNvPicPr>
          <p:nvPr/>
        </p:nvPicPr>
        <p:blipFill>
          <a:blip r:embed="rId3"/>
          <a:stretch>
            <a:fillRect/>
          </a:stretch>
        </p:blipFill>
        <p:spPr>
          <a:xfrm>
            <a:off x="740054" y="1212381"/>
            <a:ext cx="1991393" cy="4480634"/>
          </a:xfrm>
          <a:prstGeom prst="rect">
            <a:avLst/>
          </a:prstGeom>
        </p:spPr>
      </p:pic>
      <p:pic>
        <p:nvPicPr>
          <p:cNvPr id="12" name="Picture 11">
            <a:extLst>
              <a:ext uri="{FF2B5EF4-FFF2-40B4-BE49-F238E27FC236}">
                <a16:creationId xmlns:a16="http://schemas.microsoft.com/office/drawing/2014/main" id="{C6D4D45C-7A3A-4804-B564-FBBE8B51C9B4}"/>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702046" y="4272836"/>
            <a:ext cx="1285875" cy="1352550"/>
          </a:xfrm>
          <a:prstGeom prst="rect">
            <a:avLst/>
          </a:prstGeom>
        </p:spPr>
      </p:pic>
      <p:pic>
        <p:nvPicPr>
          <p:cNvPr id="13" name="Picture 12">
            <a:extLst>
              <a:ext uri="{FF2B5EF4-FFF2-40B4-BE49-F238E27FC236}">
                <a16:creationId xmlns:a16="http://schemas.microsoft.com/office/drawing/2014/main" id="{E73925CD-7CBB-4092-9081-791F760E79C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1436537" y="4285379"/>
            <a:ext cx="1285875" cy="1352550"/>
          </a:xfrm>
          <a:prstGeom prst="rect">
            <a:avLst/>
          </a:prstGeom>
        </p:spPr>
      </p:pic>
      <p:pic>
        <p:nvPicPr>
          <p:cNvPr id="14" name="Picture 13">
            <a:extLst>
              <a:ext uri="{FF2B5EF4-FFF2-40B4-BE49-F238E27FC236}">
                <a16:creationId xmlns:a16="http://schemas.microsoft.com/office/drawing/2014/main" id="{9A7F62AE-D173-44E2-97B3-DB0970208D25}"/>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716671" y="3546935"/>
            <a:ext cx="1285875" cy="1352550"/>
          </a:xfrm>
          <a:prstGeom prst="rect">
            <a:avLst/>
          </a:prstGeom>
        </p:spPr>
      </p:pic>
      <p:pic>
        <p:nvPicPr>
          <p:cNvPr id="15" name="Picture 14">
            <a:extLst>
              <a:ext uri="{FF2B5EF4-FFF2-40B4-BE49-F238E27FC236}">
                <a16:creationId xmlns:a16="http://schemas.microsoft.com/office/drawing/2014/main" id="{4A43553C-2185-40AD-B9D6-0828D0E569D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716954" y="2806679"/>
            <a:ext cx="1285875" cy="1352550"/>
          </a:xfrm>
          <a:prstGeom prst="rect">
            <a:avLst/>
          </a:prstGeom>
        </p:spPr>
      </p:pic>
      <p:pic>
        <p:nvPicPr>
          <p:cNvPr id="16" name="Picture 15">
            <a:extLst>
              <a:ext uri="{FF2B5EF4-FFF2-40B4-BE49-F238E27FC236}">
                <a16:creationId xmlns:a16="http://schemas.microsoft.com/office/drawing/2014/main" id="{6B67F513-B90B-412A-87FC-54DD8DC6EA80}"/>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1422340" y="3532580"/>
            <a:ext cx="1285875" cy="1352550"/>
          </a:xfrm>
          <a:prstGeom prst="rect">
            <a:avLst/>
          </a:prstGeom>
        </p:spPr>
      </p:pic>
      <p:pic>
        <p:nvPicPr>
          <p:cNvPr id="17" name="Picture 16">
            <a:extLst>
              <a:ext uri="{FF2B5EF4-FFF2-40B4-BE49-F238E27FC236}">
                <a16:creationId xmlns:a16="http://schemas.microsoft.com/office/drawing/2014/main" id="{677B5A32-70BE-49D2-BA74-AA0F924886D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1436536" y="2806679"/>
            <a:ext cx="1285875" cy="1352550"/>
          </a:xfrm>
          <a:prstGeom prst="rect">
            <a:avLst/>
          </a:prstGeom>
        </p:spPr>
      </p:pic>
      <p:pic>
        <p:nvPicPr>
          <p:cNvPr id="18" name="Picture 17">
            <a:extLst>
              <a:ext uri="{FF2B5EF4-FFF2-40B4-BE49-F238E27FC236}">
                <a16:creationId xmlns:a16="http://schemas.microsoft.com/office/drawing/2014/main" id="{2A0CD1DC-91D9-4F2A-81B9-E054B96673C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1450090" y="2055125"/>
            <a:ext cx="1285875" cy="1352550"/>
          </a:xfrm>
          <a:prstGeom prst="rect">
            <a:avLst/>
          </a:prstGeom>
        </p:spPr>
      </p:pic>
      <p:pic>
        <p:nvPicPr>
          <p:cNvPr id="19" name="Picture 18">
            <a:extLst>
              <a:ext uri="{FF2B5EF4-FFF2-40B4-BE49-F238E27FC236}">
                <a16:creationId xmlns:a16="http://schemas.microsoft.com/office/drawing/2014/main" id="{45194CFE-B522-4419-B869-12804FC14E3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716670" y="2059866"/>
            <a:ext cx="1285875" cy="1352550"/>
          </a:xfrm>
          <a:prstGeom prst="rect">
            <a:avLst/>
          </a:prstGeom>
        </p:spPr>
      </p:pic>
      <p:pic>
        <p:nvPicPr>
          <p:cNvPr id="21" name="Picture 20">
            <a:extLst>
              <a:ext uri="{FF2B5EF4-FFF2-40B4-BE49-F238E27FC236}">
                <a16:creationId xmlns:a16="http://schemas.microsoft.com/office/drawing/2014/main" id="{B45BC498-9674-4A86-A223-2D13C71478C5}"/>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2396800" y="4342643"/>
            <a:ext cx="1257300" cy="1352550"/>
          </a:xfrm>
          <a:prstGeom prst="rect">
            <a:avLst/>
          </a:prstGeom>
        </p:spPr>
      </p:pic>
      <p:pic>
        <p:nvPicPr>
          <p:cNvPr id="22" name="Picture 21">
            <a:extLst>
              <a:ext uri="{FF2B5EF4-FFF2-40B4-BE49-F238E27FC236}">
                <a16:creationId xmlns:a16="http://schemas.microsoft.com/office/drawing/2014/main" id="{09C5E047-7149-401D-843B-6B71D1435345}"/>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3226304" y="4371083"/>
            <a:ext cx="1257300" cy="1352550"/>
          </a:xfrm>
          <a:prstGeom prst="rect">
            <a:avLst/>
          </a:prstGeom>
        </p:spPr>
      </p:pic>
      <p:pic>
        <p:nvPicPr>
          <p:cNvPr id="24" name="Picture 23">
            <a:extLst>
              <a:ext uri="{FF2B5EF4-FFF2-40B4-BE49-F238E27FC236}">
                <a16:creationId xmlns:a16="http://schemas.microsoft.com/office/drawing/2014/main" id="{B66AE30B-14F2-43CB-9064-2C310F38DF25}"/>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3222114" y="3032440"/>
            <a:ext cx="1257300" cy="1352550"/>
          </a:xfrm>
          <a:prstGeom prst="rect">
            <a:avLst/>
          </a:prstGeom>
        </p:spPr>
      </p:pic>
      <p:pic>
        <p:nvPicPr>
          <p:cNvPr id="25" name="Picture 24">
            <a:extLst>
              <a:ext uri="{FF2B5EF4-FFF2-40B4-BE49-F238E27FC236}">
                <a16:creationId xmlns:a16="http://schemas.microsoft.com/office/drawing/2014/main" id="{56FC45BE-E771-4ECF-A757-89E1AE2F7EF3}"/>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2377750" y="3660386"/>
            <a:ext cx="1257300" cy="1352550"/>
          </a:xfrm>
          <a:prstGeom prst="rect">
            <a:avLst/>
          </a:prstGeom>
        </p:spPr>
      </p:pic>
      <p:pic>
        <p:nvPicPr>
          <p:cNvPr id="26" name="Picture 25">
            <a:extLst>
              <a:ext uri="{FF2B5EF4-FFF2-40B4-BE49-F238E27FC236}">
                <a16:creationId xmlns:a16="http://schemas.microsoft.com/office/drawing/2014/main" id="{47A23ECE-B5ED-463C-8114-9BB0C1D42C2A}"/>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2377750" y="3004487"/>
            <a:ext cx="1257300" cy="1352550"/>
          </a:xfrm>
          <a:prstGeom prst="rect">
            <a:avLst/>
          </a:prstGeom>
        </p:spPr>
      </p:pic>
      <p:pic>
        <p:nvPicPr>
          <p:cNvPr id="27" name="Picture 26">
            <a:extLst>
              <a:ext uri="{FF2B5EF4-FFF2-40B4-BE49-F238E27FC236}">
                <a16:creationId xmlns:a16="http://schemas.microsoft.com/office/drawing/2014/main" id="{01469F35-FEC2-4E8A-9ECE-DBF34FE7F246}"/>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3252874" y="3674606"/>
            <a:ext cx="1257300" cy="1352550"/>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59EBEBE5-EA27-4EC2-AD58-8F7B1DA8DB95}"/>
                  </a:ext>
                </a:extLst>
              </p:cNvPr>
              <p:cNvSpPr txBox="1"/>
              <p:nvPr/>
            </p:nvSpPr>
            <p:spPr>
              <a:xfrm>
                <a:off x="4983355" y="2194560"/>
                <a:ext cx="2225289" cy="64633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GB" sz="3600" i="1" dirty="0" smtClean="0">
                          <a:latin typeface="Cambria Math" panose="02040503050406030204" pitchFamily="18" charset="0"/>
                        </a:rPr>
                        <m:t>8 + 6 = </m:t>
                      </m:r>
                    </m:oMath>
                  </m:oMathPara>
                </a14:m>
                <a:endParaRPr lang="en-GB" sz="3600"/>
              </a:p>
            </p:txBody>
          </p:sp>
        </mc:Choice>
        <mc:Fallback xmlns="">
          <p:sp>
            <p:nvSpPr>
              <p:cNvPr id="10" name="TextBox 9">
                <a:extLst>
                  <a:ext uri="{FF2B5EF4-FFF2-40B4-BE49-F238E27FC236}">
                    <a16:creationId xmlns:a16="http://schemas.microsoft.com/office/drawing/2014/main" id="{59EBEBE5-EA27-4EC2-AD58-8F7B1DA8DB95}"/>
                  </a:ext>
                </a:extLst>
              </p:cNvPr>
              <p:cNvSpPr txBox="1">
                <a:spLocks noRot="1" noChangeAspect="1" noMove="1" noResize="1" noEditPoints="1" noAdjustHandles="1" noChangeArrowheads="1" noChangeShapeType="1" noTextEdit="1"/>
              </p:cNvSpPr>
              <p:nvPr/>
            </p:nvSpPr>
            <p:spPr>
              <a:xfrm>
                <a:off x="4983355" y="2194560"/>
                <a:ext cx="2225289" cy="646331"/>
              </a:xfrm>
              <a:prstGeom prst="rect">
                <a:avLst/>
              </a:prstGeom>
              <a:blipFill>
                <a:blip r:embed="rId8"/>
                <a:stretch>
                  <a:fillRect/>
                </a:stretch>
              </a:blipFill>
            </p:spPr>
            <p:txBody>
              <a:bodyPr/>
              <a:lstStyle/>
              <a:p>
                <a:r>
                  <a:rPr lang="en-GB">
                    <a:noFill/>
                  </a:rPr>
                  <a:t> </a:t>
                </a:r>
              </a:p>
            </p:txBody>
          </p:sp>
        </mc:Fallback>
      </mc:AlternateContent>
      <p:sp>
        <p:nvSpPr>
          <p:cNvPr id="20" name="Rectangle 19">
            <a:extLst>
              <a:ext uri="{FF2B5EF4-FFF2-40B4-BE49-F238E27FC236}">
                <a16:creationId xmlns:a16="http://schemas.microsoft.com/office/drawing/2014/main" id="{11665C4E-B270-40C4-9733-AF92CD848A51}"/>
              </a:ext>
            </a:extLst>
          </p:cNvPr>
          <p:cNvSpPr/>
          <p:nvPr/>
        </p:nvSpPr>
        <p:spPr>
          <a:xfrm>
            <a:off x="7084771" y="2135828"/>
            <a:ext cx="757554" cy="76379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9" name="Rectangle 28">
                <a:extLst>
                  <a:ext uri="{FF2B5EF4-FFF2-40B4-BE49-F238E27FC236}">
                    <a16:creationId xmlns:a16="http://schemas.microsoft.com/office/drawing/2014/main" id="{28BD224D-E324-4E46-9997-BC4727BDB3DE}"/>
                  </a:ext>
                </a:extLst>
              </p:cNvPr>
              <p:cNvSpPr/>
              <p:nvPr/>
            </p:nvSpPr>
            <p:spPr>
              <a:xfrm>
                <a:off x="9778356" y="2194560"/>
                <a:ext cx="543739"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3600" i="1" dirty="0">
                          <a:solidFill>
                            <a:srgbClr val="000000"/>
                          </a:solidFill>
                          <a:latin typeface="Cambria Math" panose="02040503050406030204" pitchFamily="18" charset="0"/>
                        </a:rPr>
                        <m:t>6</m:t>
                      </m:r>
                    </m:oMath>
                  </m:oMathPara>
                </a14:m>
                <a:endParaRPr lang="en-GB"/>
              </a:p>
            </p:txBody>
          </p:sp>
        </mc:Choice>
        <mc:Fallback xmlns="">
          <p:sp>
            <p:nvSpPr>
              <p:cNvPr id="29" name="Rectangle 28">
                <a:extLst>
                  <a:ext uri="{FF2B5EF4-FFF2-40B4-BE49-F238E27FC236}">
                    <a16:creationId xmlns:a16="http://schemas.microsoft.com/office/drawing/2014/main" id="{28BD224D-E324-4E46-9997-BC4727BDB3DE}"/>
                  </a:ext>
                </a:extLst>
              </p:cNvPr>
              <p:cNvSpPr>
                <a:spLocks noRot="1" noChangeAspect="1" noMove="1" noResize="1" noEditPoints="1" noAdjustHandles="1" noChangeArrowheads="1" noChangeShapeType="1" noTextEdit="1"/>
              </p:cNvSpPr>
              <p:nvPr/>
            </p:nvSpPr>
            <p:spPr>
              <a:xfrm>
                <a:off x="9778356" y="2194560"/>
                <a:ext cx="543739" cy="646331"/>
              </a:xfrm>
              <a:prstGeom prst="rect">
                <a:avLst/>
              </a:prstGeom>
              <a:blipFill>
                <a:blip r:embed="rId9"/>
                <a:stretch>
                  <a:fillRect/>
                </a:stretch>
              </a:blipFill>
            </p:spPr>
            <p:txBody>
              <a:bodyPr/>
              <a:lstStyle/>
              <a:p>
                <a:r>
                  <a:rPr lang="en-GB">
                    <a:noFill/>
                  </a:rPr>
                  <a:t> </a:t>
                </a:r>
              </a:p>
            </p:txBody>
          </p:sp>
        </mc:Fallback>
      </mc:AlternateContent>
      <p:cxnSp>
        <p:nvCxnSpPr>
          <p:cNvPr id="65" name="Straight Connector 64">
            <a:extLst>
              <a:ext uri="{FF2B5EF4-FFF2-40B4-BE49-F238E27FC236}">
                <a16:creationId xmlns:a16="http://schemas.microsoft.com/office/drawing/2014/main" id="{D996DA49-2258-4D05-877F-9D607A6AA376}"/>
              </a:ext>
            </a:extLst>
          </p:cNvPr>
          <p:cNvCxnSpPr>
            <a:cxnSpLocks/>
          </p:cNvCxnSpPr>
          <p:nvPr/>
        </p:nvCxnSpPr>
        <p:spPr>
          <a:xfrm flipH="1">
            <a:off x="9572806" y="2725028"/>
            <a:ext cx="370936" cy="35462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315930D-16A0-49D3-AA78-26340F6074AE}"/>
              </a:ext>
            </a:extLst>
          </p:cNvPr>
          <p:cNvCxnSpPr>
            <a:cxnSpLocks/>
          </p:cNvCxnSpPr>
          <p:nvPr/>
        </p:nvCxnSpPr>
        <p:spPr>
          <a:xfrm>
            <a:off x="10150702" y="2745320"/>
            <a:ext cx="342787" cy="3343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AEB7E619-016F-4394-864F-3BF2A88051E3}"/>
              </a:ext>
            </a:extLst>
          </p:cNvPr>
          <p:cNvSpPr/>
          <p:nvPr/>
        </p:nvSpPr>
        <p:spPr>
          <a:xfrm>
            <a:off x="9194029" y="3133131"/>
            <a:ext cx="584327" cy="54147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Rectangle 42">
            <a:extLst>
              <a:ext uri="{FF2B5EF4-FFF2-40B4-BE49-F238E27FC236}">
                <a16:creationId xmlns:a16="http://schemas.microsoft.com/office/drawing/2014/main" id="{E6757A9B-79B6-4DE9-AAB1-3C5074EECB0C}"/>
              </a:ext>
            </a:extLst>
          </p:cNvPr>
          <p:cNvSpPr/>
          <p:nvPr/>
        </p:nvSpPr>
        <p:spPr>
          <a:xfrm>
            <a:off x="10214879" y="3141414"/>
            <a:ext cx="584327" cy="54147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4" name="Rectangle 43">
            <a:extLst>
              <a:ext uri="{FF2B5EF4-FFF2-40B4-BE49-F238E27FC236}">
                <a16:creationId xmlns:a16="http://schemas.microsoft.com/office/drawing/2014/main" id="{248BFB1E-BAE4-4A7F-A54E-C1A3BBF87193}"/>
              </a:ext>
            </a:extLst>
          </p:cNvPr>
          <p:cNvSpPr/>
          <p:nvPr/>
        </p:nvSpPr>
        <p:spPr>
          <a:xfrm>
            <a:off x="3200400" y="6160663"/>
            <a:ext cx="6372406" cy="60592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Make ten strategy    add    is equal to    partition   number bond</a:t>
            </a:r>
          </a:p>
        </p:txBody>
      </p:sp>
      <p:sp>
        <p:nvSpPr>
          <p:cNvPr id="2" name="TextBox 1">
            <a:extLst>
              <a:ext uri="{FF2B5EF4-FFF2-40B4-BE49-F238E27FC236}">
                <a16:creationId xmlns:a16="http://schemas.microsoft.com/office/drawing/2014/main" id="{0F9E1A53-8A4B-4A11-BB07-FCE57445B877}"/>
              </a:ext>
            </a:extLst>
          </p:cNvPr>
          <p:cNvSpPr txBox="1"/>
          <p:nvPr/>
        </p:nvSpPr>
        <p:spPr>
          <a:xfrm>
            <a:off x="259939" y="1140771"/>
            <a:ext cx="7674537" cy="461665"/>
          </a:xfrm>
          <a:prstGeom prst="rect">
            <a:avLst/>
          </a:prstGeom>
          <a:noFill/>
        </p:spPr>
        <p:txBody>
          <a:bodyPr wrap="none" rtlCol="0">
            <a:spAutoFit/>
          </a:bodyPr>
          <a:lstStyle/>
          <a:p>
            <a:r>
              <a:rPr lang="en-GB" sz="2400" dirty="0"/>
              <a:t>Key question: How many more would you need to make ten</a:t>
            </a:r>
            <a:r>
              <a:rPr lang="en-GB" dirty="0"/>
              <a:t>?</a:t>
            </a:r>
          </a:p>
        </p:txBody>
      </p:sp>
    </p:spTree>
    <p:extLst>
      <p:ext uri="{BB962C8B-B14F-4D97-AF65-F5344CB8AC3E}">
        <p14:creationId xmlns:p14="http://schemas.microsoft.com/office/powerpoint/2010/main" val="178584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5122300" cy="584775"/>
          </a:xfrm>
          <a:prstGeom prst="rect">
            <a:avLst/>
          </a:prstGeom>
          <a:noFill/>
        </p:spPr>
        <p:txBody>
          <a:bodyPr wrap="none" rtlCol="0">
            <a:spAutoFit/>
          </a:bodyPr>
          <a:lstStyle/>
          <a:p>
            <a:r>
              <a:rPr lang="en-GB" sz="3200" b="1" dirty="0">
                <a:solidFill>
                  <a:schemeClr val="bg1"/>
                </a:solidFill>
              </a:rPr>
              <a:t>Let’s Explore – Adding Circles</a:t>
            </a:r>
          </a:p>
        </p:txBody>
      </p:sp>
      <p:sp>
        <p:nvSpPr>
          <p:cNvPr id="6" name="Rectangle 5">
            <a:extLst>
              <a:ext uri="{FF2B5EF4-FFF2-40B4-BE49-F238E27FC236}">
                <a16:creationId xmlns:a16="http://schemas.microsoft.com/office/drawing/2014/main" id="{0233A125-4F7E-4735-8EC0-E9B842EC72FA}"/>
              </a:ext>
            </a:extLst>
          </p:cNvPr>
          <p:cNvSpPr/>
          <p:nvPr/>
        </p:nvSpPr>
        <p:spPr>
          <a:xfrm>
            <a:off x="885984" y="1367259"/>
            <a:ext cx="10655955" cy="4316566"/>
          </a:xfrm>
          <a:prstGeom prst="rect">
            <a:avLst/>
          </a:prstGeom>
        </p:spPr>
        <p:txBody>
          <a:bodyPr wrap="square" anchor="t">
            <a:spAutoFit/>
          </a:bodyPr>
          <a:lstStyle/>
          <a:p>
            <a:endParaRPr lang="en-GB" sz="1050" b="1"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For this game, you need dice, a pencil and paper. </a:t>
            </a:r>
          </a:p>
          <a:p>
            <a:r>
              <a:rPr lang="en-GB" sz="2400" dirty="0">
                <a:latin typeface="Arial" panose="020B0604020202020204" pitchFamily="34" charset="0"/>
                <a:cs typeface="Arial" panose="020B0604020202020204" pitchFamily="34" charset="0"/>
              </a:rPr>
              <a:t>• Each of you should draw four circles on your piece of paper. </a:t>
            </a:r>
          </a:p>
          <a:p>
            <a:r>
              <a:rPr lang="en-GB" sz="2400" dirty="0">
                <a:latin typeface="Arial" panose="020B0604020202020204" pitchFamily="34" charset="0"/>
                <a:cs typeface="Arial" panose="020B0604020202020204" pitchFamily="34" charset="0"/>
              </a:rPr>
              <a:t>• Write a different number between 2 and 12 in each circle. </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a:cs typeface="Arial"/>
              </a:rPr>
              <a:t>• Roll two dice (or roll twice, if you only have one die). Add the two numbers.</a:t>
            </a:r>
          </a:p>
          <a:p>
            <a:r>
              <a:rPr lang="en-GB" sz="2400" dirty="0">
                <a:latin typeface="Arial" panose="020B0604020202020204" pitchFamily="34" charset="0"/>
                <a:cs typeface="Arial" panose="020B0604020202020204" pitchFamily="34" charset="0"/>
              </a:rPr>
              <a:t> • If the total is one of the numbers in your circles then you may cross it out.</a:t>
            </a:r>
          </a:p>
          <a:p>
            <a:r>
              <a:rPr lang="en-GB" sz="2400" dirty="0">
                <a:latin typeface="Arial" panose="020B0604020202020204" pitchFamily="34" charset="0"/>
                <a:cs typeface="Arial" panose="020B0604020202020204" pitchFamily="34" charset="0"/>
              </a:rPr>
              <a:t>• The first person to cross out all four circles wins. </a:t>
            </a:r>
          </a:p>
        </p:txBody>
      </p:sp>
      <p:sp>
        <p:nvSpPr>
          <p:cNvPr id="7" name="Oval 6">
            <a:extLst>
              <a:ext uri="{FF2B5EF4-FFF2-40B4-BE49-F238E27FC236}">
                <a16:creationId xmlns:a16="http://schemas.microsoft.com/office/drawing/2014/main" id="{95AFABA2-6343-48EE-A853-F765D987E3B7}"/>
              </a:ext>
            </a:extLst>
          </p:cNvPr>
          <p:cNvSpPr/>
          <p:nvPr/>
        </p:nvSpPr>
        <p:spPr>
          <a:xfrm>
            <a:off x="1532352" y="3172217"/>
            <a:ext cx="977030" cy="9144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 name="Oval 7">
            <a:extLst>
              <a:ext uri="{FF2B5EF4-FFF2-40B4-BE49-F238E27FC236}">
                <a16:creationId xmlns:a16="http://schemas.microsoft.com/office/drawing/2014/main" id="{13517640-00F8-495C-B079-000DF03C8A43}"/>
              </a:ext>
            </a:extLst>
          </p:cNvPr>
          <p:cNvSpPr/>
          <p:nvPr/>
        </p:nvSpPr>
        <p:spPr>
          <a:xfrm>
            <a:off x="5236932" y="3211718"/>
            <a:ext cx="977030" cy="9144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9" name="Oval 8">
            <a:extLst>
              <a:ext uri="{FF2B5EF4-FFF2-40B4-BE49-F238E27FC236}">
                <a16:creationId xmlns:a16="http://schemas.microsoft.com/office/drawing/2014/main" id="{0DDFF4C9-87A1-46E2-955A-51FAE41FB4A3}"/>
              </a:ext>
            </a:extLst>
          </p:cNvPr>
          <p:cNvSpPr/>
          <p:nvPr/>
        </p:nvSpPr>
        <p:spPr>
          <a:xfrm>
            <a:off x="2767212" y="3211718"/>
            <a:ext cx="977030" cy="9144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0" name="Oval 9">
            <a:extLst>
              <a:ext uri="{FF2B5EF4-FFF2-40B4-BE49-F238E27FC236}">
                <a16:creationId xmlns:a16="http://schemas.microsoft.com/office/drawing/2014/main" id="{23BEA87E-49BE-4FF8-AFFB-BBE57625B855}"/>
              </a:ext>
            </a:extLst>
          </p:cNvPr>
          <p:cNvSpPr/>
          <p:nvPr/>
        </p:nvSpPr>
        <p:spPr>
          <a:xfrm>
            <a:off x="4002072" y="3211718"/>
            <a:ext cx="977030" cy="9144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ectangle 10">
            <a:extLst>
              <a:ext uri="{FF2B5EF4-FFF2-40B4-BE49-F238E27FC236}">
                <a16:creationId xmlns:a16="http://schemas.microsoft.com/office/drawing/2014/main" id="{60C714B2-3FD7-45C7-ACA7-BD2B42A3704D}"/>
              </a:ext>
            </a:extLst>
          </p:cNvPr>
          <p:cNvSpPr/>
          <p:nvPr/>
        </p:nvSpPr>
        <p:spPr>
          <a:xfrm>
            <a:off x="3744242" y="6148262"/>
            <a:ext cx="3328788" cy="482359"/>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part     whole     add     Is equal to</a:t>
            </a:r>
          </a:p>
        </p:txBody>
      </p:sp>
      <p:pic>
        <p:nvPicPr>
          <p:cNvPr id="2" name="Picture 1">
            <a:extLst>
              <a:ext uri="{FF2B5EF4-FFF2-40B4-BE49-F238E27FC236}">
                <a16:creationId xmlns:a16="http://schemas.microsoft.com/office/drawing/2014/main" id="{237E2707-534B-4A32-9475-6AEA4A02B85D}"/>
              </a:ext>
            </a:extLst>
          </p:cNvPr>
          <p:cNvPicPr>
            <a:picLocks noChangeAspect="1"/>
          </p:cNvPicPr>
          <p:nvPr/>
        </p:nvPicPr>
        <p:blipFill>
          <a:blip r:embed="rId3"/>
          <a:stretch>
            <a:fillRect/>
          </a:stretch>
        </p:blipFill>
        <p:spPr>
          <a:xfrm>
            <a:off x="9325320" y="1879461"/>
            <a:ext cx="1332257" cy="1332257"/>
          </a:xfrm>
          <a:prstGeom prst="rect">
            <a:avLst/>
          </a:prstGeom>
        </p:spPr>
      </p:pic>
    </p:spTree>
    <p:extLst>
      <p:ext uri="{BB962C8B-B14F-4D97-AF65-F5344CB8AC3E}">
        <p14:creationId xmlns:p14="http://schemas.microsoft.com/office/powerpoint/2010/main" val="3187192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6408486" cy="584775"/>
          </a:xfrm>
          <a:prstGeom prst="rect">
            <a:avLst/>
          </a:prstGeom>
          <a:noFill/>
        </p:spPr>
        <p:txBody>
          <a:bodyPr wrap="none" rtlCol="0" anchor="t">
            <a:spAutoFit/>
          </a:bodyPr>
          <a:lstStyle/>
          <a:p>
            <a:r>
              <a:rPr lang="en-GB" sz="3200" b="1" dirty="0">
                <a:solidFill>
                  <a:schemeClr val="bg1"/>
                </a:solidFill>
              </a:rPr>
              <a:t>Let’s Explore –  Grab bag subtraction</a:t>
            </a:r>
          </a:p>
        </p:txBody>
      </p:sp>
      <p:sp>
        <p:nvSpPr>
          <p:cNvPr id="2" name="Rectangle 1">
            <a:extLst>
              <a:ext uri="{FF2B5EF4-FFF2-40B4-BE49-F238E27FC236}">
                <a16:creationId xmlns:a16="http://schemas.microsoft.com/office/drawing/2014/main" id="{F984EFE5-AEB2-4E23-BF2C-4F43E8635A1F}"/>
              </a:ext>
            </a:extLst>
          </p:cNvPr>
          <p:cNvSpPr/>
          <p:nvPr/>
        </p:nvSpPr>
        <p:spPr>
          <a:xfrm>
            <a:off x="328087" y="1182231"/>
            <a:ext cx="8730255" cy="4493538"/>
          </a:xfrm>
          <a:prstGeom prst="rect">
            <a:avLst/>
          </a:prstGeom>
        </p:spPr>
        <p:txBody>
          <a:bodyPr wrap="square" anchor="t">
            <a:spAutoFit/>
          </a:bodyPr>
          <a:lstStyle/>
          <a:p>
            <a:r>
              <a:rPr lang="en-GB" sz="2200" dirty="0">
                <a:latin typeface="Arial"/>
                <a:cs typeface="Arial"/>
              </a:rPr>
              <a:t>Choose a number of things to work with and put that many objects into a bag. </a:t>
            </a: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 You can use crayons, coins, beans, buttons, etc. </a:t>
            </a:r>
          </a:p>
          <a:p>
            <a:r>
              <a:rPr lang="en-GB" sz="2200" dirty="0">
                <a:latin typeface="Arial" panose="020B0604020202020204" pitchFamily="34" charset="0"/>
                <a:cs typeface="Arial" panose="020B0604020202020204" pitchFamily="34" charset="0"/>
              </a:rPr>
              <a:t>• Grab a handful of the items and count them. Ask your partner how many items are now left.</a:t>
            </a:r>
            <a:r>
              <a:rPr lang="en-GB" sz="2200" i="1" dirty="0">
                <a:latin typeface="Arial" panose="020B0604020202020204" pitchFamily="34" charset="0"/>
                <a:cs typeface="Arial" panose="020B0604020202020204" pitchFamily="34" charset="0"/>
              </a:rPr>
              <a:t> </a:t>
            </a:r>
          </a:p>
          <a:p>
            <a:endParaRPr lang="en-GB" sz="2200" i="1" dirty="0">
              <a:latin typeface="Arial" panose="020B0604020202020204" pitchFamily="34" charset="0"/>
              <a:cs typeface="Arial" panose="020B0604020202020204" pitchFamily="34" charset="0"/>
            </a:endParaRPr>
          </a:p>
          <a:p>
            <a:r>
              <a:rPr lang="en-GB" sz="2200" i="1" dirty="0">
                <a:latin typeface="Arial" panose="020B0604020202020204" pitchFamily="34" charset="0"/>
                <a:cs typeface="Arial" panose="020B0604020202020204" pitchFamily="34" charset="0"/>
              </a:rPr>
              <a:t>“I started with ___ items. I’ve taken out ___. How many are left?”</a:t>
            </a:r>
          </a:p>
          <a:p>
            <a:endParaRPr lang="en-GB" sz="2200" i="1" dirty="0">
              <a:latin typeface="Arial" panose="020B0604020202020204" pitchFamily="34" charset="0"/>
              <a:cs typeface="Arial" panose="020B0604020202020204" pitchFamily="34" charset="0"/>
            </a:endParaRPr>
          </a:p>
          <a:p>
            <a:r>
              <a:rPr lang="en-GB" sz="2200" dirty="0">
                <a:latin typeface="Arial"/>
                <a:cs typeface="Arial"/>
              </a:rPr>
              <a:t>• Write down the equation. </a:t>
            </a:r>
            <a:endParaRPr lang="en-GB" sz="2200" dirty="0">
              <a:latin typeface="Arial" panose="020B0604020202020204" pitchFamily="34" charset="0"/>
              <a:cs typeface="Arial" panose="020B0604020202020204" pitchFamily="34" charset="0"/>
            </a:endParaRPr>
          </a:p>
          <a:p>
            <a:r>
              <a:rPr lang="en-GB" sz="2200" dirty="0">
                <a:latin typeface="Arial"/>
                <a:cs typeface="Arial"/>
              </a:rPr>
              <a:t>• Encourage counting on or back, use manipulatives e.g. counters if you need to.  </a:t>
            </a:r>
            <a:endParaRPr lang="en-GB" sz="2200" dirty="0">
              <a:latin typeface="Arial" panose="020B0604020202020204" pitchFamily="34" charset="0"/>
              <a:cs typeface="Arial" panose="020B0604020202020204" pitchFamily="34" charset="0"/>
            </a:endParaRPr>
          </a:p>
          <a:p>
            <a:r>
              <a:rPr lang="en-GB" sz="2200" dirty="0">
                <a:latin typeface="Arial"/>
                <a:cs typeface="Arial"/>
              </a:rPr>
              <a:t>• You get a point for getting each equation correct. </a:t>
            </a: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 Let your partner have a turn.</a:t>
            </a:r>
          </a:p>
        </p:txBody>
      </p:sp>
      <p:pic>
        <p:nvPicPr>
          <p:cNvPr id="1026" name="Picture 2" descr="Image result for bag clipart">
            <a:extLst>
              <a:ext uri="{FF2B5EF4-FFF2-40B4-BE49-F238E27FC236}">
                <a16:creationId xmlns:a16="http://schemas.microsoft.com/office/drawing/2014/main" id="{84C159ED-4880-4A03-82E5-A354D97E06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8342" y="1879461"/>
            <a:ext cx="3133658" cy="344463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7C3AF96-0298-41EC-9426-72AC98CDC255}"/>
              </a:ext>
            </a:extLst>
          </p:cNvPr>
          <p:cNvSpPr txBox="1"/>
          <p:nvPr/>
        </p:nvSpPr>
        <p:spPr>
          <a:xfrm>
            <a:off x="10221645" y="3429000"/>
            <a:ext cx="660758" cy="1323439"/>
          </a:xfrm>
          <a:prstGeom prst="rect">
            <a:avLst/>
          </a:prstGeom>
          <a:noFill/>
        </p:spPr>
        <p:txBody>
          <a:bodyPr wrap="none" rtlCol="0">
            <a:spAutoFit/>
          </a:bodyPr>
          <a:lstStyle/>
          <a:p>
            <a:r>
              <a:rPr lang="en-GB" sz="8000" b="1" dirty="0"/>
              <a:t>?</a:t>
            </a:r>
          </a:p>
        </p:txBody>
      </p:sp>
      <p:sp>
        <p:nvSpPr>
          <p:cNvPr id="15" name="Rectangle 14">
            <a:extLst>
              <a:ext uri="{FF2B5EF4-FFF2-40B4-BE49-F238E27FC236}">
                <a16:creationId xmlns:a16="http://schemas.microsoft.com/office/drawing/2014/main" id="{C5CFD291-E974-4515-B687-6BC81916D867}"/>
              </a:ext>
            </a:extLst>
          </p:cNvPr>
          <p:cNvSpPr/>
          <p:nvPr/>
        </p:nvSpPr>
        <p:spPr>
          <a:xfrm>
            <a:off x="2967883" y="5967457"/>
            <a:ext cx="4202938" cy="60592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part       whole      subtract      Is equal to</a:t>
            </a:r>
          </a:p>
        </p:txBody>
      </p:sp>
    </p:spTree>
    <p:extLst>
      <p:ext uri="{BB962C8B-B14F-4D97-AF65-F5344CB8AC3E}">
        <p14:creationId xmlns:p14="http://schemas.microsoft.com/office/powerpoint/2010/main" val="10079832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03EFF195-F38E-4897-A197-89E086D12D76}"/>
              </a:ext>
            </a:extLst>
          </p:cNvPr>
          <p:cNvSpPr/>
          <p:nvPr/>
        </p:nvSpPr>
        <p:spPr>
          <a:xfrm>
            <a:off x="9991449" y="185321"/>
            <a:ext cx="1781908" cy="523220"/>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2800" b="1" kern="0">
                <a:solidFill>
                  <a:schemeClr val="bg1"/>
                </a:solidFill>
                <a:latin typeface="Helvetica" panose="020B0604020202020204" pitchFamily="34" charset="0"/>
                <a:cs typeface="Helvetica" panose="020B0604020202020204" pitchFamily="34" charset="0"/>
              </a:rPr>
              <a:t>Year 1</a:t>
            </a:r>
          </a:p>
        </p:txBody>
      </p:sp>
      <p:sp>
        <p:nvSpPr>
          <p:cNvPr id="81" name="Rectangle 80">
            <a:extLst>
              <a:ext uri="{FF2B5EF4-FFF2-40B4-BE49-F238E27FC236}">
                <a16:creationId xmlns:a16="http://schemas.microsoft.com/office/drawing/2014/main" id="{FD03A337-F337-4953-BB5D-B21F4976BA28}"/>
              </a:ext>
            </a:extLst>
          </p:cNvPr>
          <p:cNvSpPr/>
          <p:nvPr/>
        </p:nvSpPr>
        <p:spPr>
          <a:xfrm>
            <a:off x="9572806" y="708541"/>
            <a:ext cx="2200551"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800" dirty="0"/>
              <a:t>Autumn Term</a:t>
            </a:r>
          </a:p>
        </p:txBody>
      </p:sp>
      <p:sp>
        <p:nvSpPr>
          <p:cNvPr id="5" name="TextBox 4">
            <a:extLst>
              <a:ext uri="{FF2B5EF4-FFF2-40B4-BE49-F238E27FC236}">
                <a16:creationId xmlns:a16="http://schemas.microsoft.com/office/drawing/2014/main" id="{F27A5C13-978B-417C-A66E-2C2AE764F805}"/>
              </a:ext>
            </a:extLst>
          </p:cNvPr>
          <p:cNvSpPr txBox="1"/>
          <p:nvPr/>
        </p:nvSpPr>
        <p:spPr>
          <a:xfrm>
            <a:off x="418643" y="284616"/>
            <a:ext cx="2994153" cy="584775"/>
          </a:xfrm>
          <a:prstGeom prst="rect">
            <a:avLst/>
          </a:prstGeom>
          <a:noFill/>
        </p:spPr>
        <p:txBody>
          <a:bodyPr wrap="square" rtlCol="0">
            <a:spAutoFit/>
          </a:bodyPr>
          <a:lstStyle/>
          <a:p>
            <a:r>
              <a:rPr lang="en-GB" sz="3200" b="1" dirty="0">
                <a:solidFill>
                  <a:schemeClr val="bg1"/>
                </a:solidFill>
              </a:rPr>
              <a:t>Helping at home</a:t>
            </a:r>
          </a:p>
        </p:txBody>
      </p:sp>
      <p:pic>
        <p:nvPicPr>
          <p:cNvPr id="6" name="Graphic 5" descr="Man with kid">
            <a:extLst>
              <a:ext uri="{FF2B5EF4-FFF2-40B4-BE49-F238E27FC236}">
                <a16:creationId xmlns:a16="http://schemas.microsoft.com/office/drawing/2014/main" id="{791EDA13-94BB-4367-8135-FD7867F71ED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744094" y="3297025"/>
            <a:ext cx="2029263" cy="2029263"/>
          </a:xfrm>
          <a:prstGeom prst="rect">
            <a:avLst/>
          </a:prstGeom>
        </p:spPr>
      </p:pic>
      <p:sp>
        <p:nvSpPr>
          <p:cNvPr id="9" name="Rectangle 8">
            <a:extLst>
              <a:ext uri="{FF2B5EF4-FFF2-40B4-BE49-F238E27FC236}">
                <a16:creationId xmlns:a16="http://schemas.microsoft.com/office/drawing/2014/main" id="{E98A5FEF-9BB4-4458-A110-734E1B9DDBDF}"/>
              </a:ext>
            </a:extLst>
          </p:cNvPr>
          <p:cNvSpPr/>
          <p:nvPr/>
        </p:nvSpPr>
        <p:spPr>
          <a:xfrm>
            <a:off x="726275" y="1879461"/>
            <a:ext cx="8846531" cy="3446827"/>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Font typeface="Arial" panose="020B0604020202020204" pitchFamily="34" charset="0"/>
              <a:buChar char="•"/>
            </a:pPr>
            <a:r>
              <a:rPr lang="en-GB" sz="2800" dirty="0">
                <a:solidFill>
                  <a:srgbClr val="000000"/>
                </a:solidFill>
                <a:latin typeface="Arial" panose="020B0604020202020204" pitchFamily="34" charset="0"/>
                <a:cs typeface="Arial" panose="020B0604020202020204" pitchFamily="34" charset="0"/>
              </a:rPr>
              <a:t>Games played today</a:t>
            </a:r>
          </a:p>
          <a:p>
            <a:pPr marL="514350" lvl="0" indent="-514350">
              <a:buFont typeface="Arial" panose="020B0604020202020204" pitchFamily="34" charset="0"/>
              <a:buChar char="•"/>
            </a:pPr>
            <a:r>
              <a:rPr lang="en-GB" sz="2800" dirty="0">
                <a:solidFill>
                  <a:srgbClr val="000000"/>
                </a:solidFill>
                <a:latin typeface="Arial"/>
                <a:cs typeface="Arial"/>
              </a:rPr>
              <a:t>Exploring the Big Picture, vocabulary and activities in this term’s </a:t>
            </a:r>
            <a:r>
              <a:rPr lang="en-GB" sz="2800" b="1" dirty="0">
                <a:solidFill>
                  <a:srgbClr val="000000"/>
                </a:solidFill>
                <a:latin typeface="Arial"/>
                <a:cs typeface="Arial"/>
              </a:rPr>
              <a:t>Maths Pack</a:t>
            </a:r>
          </a:p>
          <a:p>
            <a:pPr marL="514350" indent="-514350">
              <a:buFont typeface="Arial" panose="020B0604020202020204" pitchFamily="34" charset="0"/>
              <a:buChar char="•"/>
            </a:pPr>
            <a:r>
              <a:rPr lang="en-GB" sz="2800" dirty="0">
                <a:solidFill>
                  <a:srgbClr val="000000"/>
                </a:solidFill>
                <a:latin typeface="Arial"/>
                <a:cs typeface="Arial"/>
              </a:rPr>
              <a:t>Talking about maths during “everyday” routines e.g. shopping, cooking, daily routine, calendar. </a:t>
            </a:r>
            <a:endParaRPr lang="en-GB" sz="2800" dirty="0">
              <a:solidFill>
                <a:srgbClr val="000000"/>
              </a:solidFill>
              <a:latin typeface="Arial" panose="020B0604020202020204" pitchFamily="34" charset="0"/>
              <a:cs typeface="Arial" panose="020B0604020202020204" pitchFamily="34" charset="0"/>
            </a:endParaRPr>
          </a:p>
          <a:p>
            <a:pPr marL="514350" lvl="0" indent="-514350">
              <a:buFont typeface="Arial" panose="020B0604020202020204" pitchFamily="34" charset="0"/>
              <a:buChar char="•"/>
            </a:pPr>
            <a:r>
              <a:rPr lang="en-GB" sz="2800" dirty="0">
                <a:solidFill>
                  <a:srgbClr val="000000"/>
                </a:solidFill>
                <a:latin typeface="Arial" panose="020B0604020202020204" pitchFamily="34" charset="0"/>
                <a:cs typeface="Arial" panose="020B0604020202020204" pitchFamily="34" charset="0"/>
              </a:rPr>
              <a:t>Board games </a:t>
            </a:r>
          </a:p>
          <a:p>
            <a:pPr marL="514350" lvl="0" indent="-514350">
              <a:buFont typeface="Arial" panose="020B0604020202020204" pitchFamily="34" charset="0"/>
              <a:buChar char="•"/>
            </a:pPr>
            <a:r>
              <a:rPr lang="en-GB" sz="2800" dirty="0">
                <a:solidFill>
                  <a:srgbClr val="000000"/>
                </a:solidFill>
                <a:latin typeface="Arial" panose="020B0604020202020204" pitchFamily="34" charset="0"/>
                <a:cs typeface="Arial" panose="020B0604020202020204" pitchFamily="34" charset="0"/>
              </a:rPr>
              <a:t>Singing</a:t>
            </a:r>
          </a:p>
          <a:p>
            <a:pPr marL="514350" lvl="0" indent="-514350">
              <a:buFont typeface="Arial" panose="020B0604020202020204" pitchFamily="34" charset="0"/>
              <a:buChar char="•"/>
            </a:pPr>
            <a:r>
              <a:rPr lang="en-GB" sz="2800" dirty="0">
                <a:solidFill>
                  <a:srgbClr val="000000"/>
                </a:solidFill>
                <a:latin typeface="Arial" panose="020B0604020202020204" pitchFamily="34" charset="0"/>
                <a:cs typeface="Arial" panose="020B0604020202020204" pitchFamily="34" charset="0"/>
              </a:rPr>
              <a:t>Practising number bonds</a:t>
            </a:r>
          </a:p>
        </p:txBody>
      </p:sp>
    </p:spTree>
    <p:extLst>
      <p:ext uri="{BB962C8B-B14F-4D97-AF65-F5344CB8AC3E}">
        <p14:creationId xmlns:p14="http://schemas.microsoft.com/office/powerpoint/2010/main" val="41803020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5109311" y="114412"/>
            <a:ext cx="2590202" cy="646331"/>
          </a:xfrm>
          <a:prstGeom prst="rect">
            <a:avLst/>
          </a:prstGeom>
          <a:noFill/>
        </p:spPr>
        <p:txBody>
          <a:bodyPr vert="horz" wrap="square" rtlCol="0">
            <a:spAutoFit/>
          </a:bodyPr>
          <a:lstStyle/>
          <a:p>
            <a:pPr algn="ctr"/>
            <a:r>
              <a:rPr lang="en-GB" sz="3600" b="1" dirty="0">
                <a:solidFill>
                  <a:srgbClr val="000000"/>
                </a:solidFill>
                <a:latin typeface="Comic Sans MS - 28"/>
              </a:rPr>
              <a:t>Homework</a:t>
            </a:r>
          </a:p>
        </p:txBody>
      </p:sp>
      <p:sp>
        <p:nvSpPr>
          <p:cNvPr id="5" name="TextBox 4">
            <a:extLst>
              <a:ext uri="{FF2B5EF4-FFF2-40B4-BE49-F238E27FC236}">
                <a16:creationId xmlns:a16="http://schemas.microsoft.com/office/drawing/2014/main" id="{CA427D61-55EF-9B8C-AC9F-2AC44F4C249E}"/>
              </a:ext>
            </a:extLst>
          </p:cNvPr>
          <p:cNvSpPr txBox="1"/>
          <p:nvPr/>
        </p:nvSpPr>
        <p:spPr>
          <a:xfrm>
            <a:off x="2690191" y="940690"/>
            <a:ext cx="7301947" cy="5262979"/>
          </a:xfrm>
          <a:prstGeom prst="rect">
            <a:avLst/>
          </a:prstGeom>
          <a:noFill/>
        </p:spPr>
        <p:txBody>
          <a:bodyPr wrap="square" lIns="91440" tIns="45720" rIns="91440" bIns="45720" anchor="t">
            <a:spAutoFit/>
          </a:bodyPr>
          <a:lstStyle/>
          <a:p>
            <a:pPr algn="ctr"/>
            <a:endParaRPr lang="en-GB" sz="3600" b="1" dirty="0">
              <a:solidFill>
                <a:srgbClr val="000000"/>
              </a:solidFill>
              <a:latin typeface="Comic Sans MS - 28"/>
            </a:endParaRPr>
          </a:p>
          <a:p>
            <a:pPr marL="342900" indent="-342900">
              <a:buFont typeface="Arial" panose="020B0604020202020204" pitchFamily="34" charset="0"/>
              <a:buChar char="•"/>
            </a:pPr>
            <a:r>
              <a:rPr lang="en-US" sz="2000" dirty="0">
                <a:solidFill>
                  <a:srgbClr val="000000"/>
                </a:solidFill>
                <a:latin typeface="Comic Sans MS - 28"/>
              </a:rPr>
              <a:t>We</a:t>
            </a:r>
            <a:r>
              <a:rPr lang="en-US" sz="2000" dirty="0">
                <a:solidFill>
                  <a:srgbClr val="000000"/>
                </a:solidFill>
                <a:latin typeface="Comic Sans MS - 18"/>
              </a:rPr>
              <a:t>ekly homework is given on a Friday and returned Wednesday </a:t>
            </a:r>
            <a:r>
              <a:rPr lang="en-GB" sz="2000" dirty="0">
                <a:solidFill>
                  <a:srgbClr val="000000"/>
                </a:solidFill>
                <a:latin typeface="Comic Sans MS - 18"/>
              </a:rPr>
              <a:t> (</a:t>
            </a:r>
            <a:r>
              <a:rPr lang="en-GB" sz="2000" b="1" dirty="0">
                <a:solidFill>
                  <a:srgbClr val="000000"/>
                </a:solidFill>
                <a:latin typeface="Comic Sans MS - 18"/>
              </a:rPr>
              <a:t>English and Maths</a:t>
            </a:r>
            <a:r>
              <a:rPr lang="en-GB" sz="2000" dirty="0">
                <a:solidFill>
                  <a:srgbClr val="000000"/>
                </a:solidFill>
                <a:latin typeface="Comic Sans MS - 18"/>
              </a:rPr>
              <a:t>).</a:t>
            </a:r>
          </a:p>
          <a:p>
            <a:pPr marL="342900" indent="-342900">
              <a:buFont typeface="Arial" panose="020B0604020202020204" pitchFamily="34" charset="0"/>
              <a:buChar char="•"/>
            </a:pPr>
            <a:r>
              <a:rPr lang="en-GB" sz="2000" dirty="0">
                <a:solidFill>
                  <a:srgbClr val="000000"/>
                </a:solidFill>
                <a:latin typeface="Comic Sans MS - 18"/>
              </a:rPr>
              <a:t>Smaller tasks set in the Weekly newsletter.</a:t>
            </a:r>
          </a:p>
          <a:p>
            <a:pPr marL="342900" indent="-342900">
              <a:buFont typeface="Arial" panose="020B0604020202020204" pitchFamily="34" charset="0"/>
              <a:buChar char="•"/>
            </a:pPr>
            <a:r>
              <a:rPr lang="en-GB" sz="2000" dirty="0">
                <a:solidFill>
                  <a:srgbClr val="000000"/>
                </a:solidFill>
                <a:latin typeface="Comic Sans MS - 18"/>
              </a:rPr>
              <a:t>In the future, weekly spelling tests will be undertaken. Children will be provided the words in advance for practise.</a:t>
            </a:r>
          </a:p>
          <a:p>
            <a:endParaRPr lang="en-GB" sz="2000" dirty="0">
              <a:solidFill>
                <a:srgbClr val="000000"/>
              </a:solidFill>
              <a:latin typeface="Comic Sans MS - 18"/>
            </a:endParaRPr>
          </a:p>
          <a:p>
            <a:r>
              <a:rPr lang="en-GB" sz="2000" b="1" dirty="0">
                <a:solidFill>
                  <a:srgbClr val="000000"/>
                </a:solidFill>
                <a:latin typeface="Comic Sans MS - 18"/>
              </a:rPr>
              <a:t>     DISCOVERY HOMEWORK</a:t>
            </a:r>
          </a:p>
          <a:p>
            <a:pPr marL="342900" indent="-342900">
              <a:buFont typeface="Arial" panose="020B0604020202020204" pitchFamily="34" charset="0"/>
              <a:buChar char="•"/>
            </a:pPr>
            <a:r>
              <a:rPr lang="en-US" sz="2000" dirty="0">
                <a:solidFill>
                  <a:srgbClr val="000000"/>
                </a:solidFill>
                <a:latin typeface="Comic Sans MS - 18"/>
              </a:rPr>
              <a:t>Related to topics – e.g. Healthy Choices  </a:t>
            </a:r>
          </a:p>
          <a:p>
            <a:pPr marL="342900" indent="-342900">
              <a:buFont typeface="Arial" panose="020B0604020202020204" pitchFamily="34" charset="0"/>
              <a:buChar char="•"/>
            </a:pPr>
            <a:r>
              <a:rPr lang="en-US" sz="2000" dirty="0">
                <a:solidFill>
                  <a:srgbClr val="000000"/>
                </a:solidFill>
                <a:latin typeface="Comic Sans MS - 18"/>
              </a:rPr>
              <a:t>Several weeks to complete. The due date is always provided with the written outline of the task.</a:t>
            </a:r>
          </a:p>
          <a:p>
            <a:pPr marL="342900" indent="-342900">
              <a:buFont typeface="Arial" panose="020B0604020202020204" pitchFamily="34" charset="0"/>
              <a:buChar char="•"/>
            </a:pPr>
            <a:r>
              <a:rPr lang="en-US" sz="2000" dirty="0">
                <a:solidFill>
                  <a:srgbClr val="000000"/>
                </a:solidFill>
                <a:latin typeface="Comic Sans MS - 18"/>
              </a:rPr>
              <a:t>Use a range of resources. Please don’t rely solely on computerised work.  We are encouraging children to develop their written skills.</a:t>
            </a:r>
          </a:p>
          <a:p>
            <a:pPr marL="342900" indent="-342900">
              <a:buFont typeface="Arial" panose="020B0604020202020204" pitchFamily="34" charset="0"/>
              <a:buChar char="•"/>
            </a:pPr>
            <a:r>
              <a:rPr lang="en-GB" sz="2000" dirty="0">
                <a:solidFill>
                  <a:srgbClr val="000000"/>
                </a:solidFill>
                <a:latin typeface="Comic Sans MS - 18"/>
              </a:rPr>
              <a:t>Drawings/Photos/Models.</a:t>
            </a:r>
          </a:p>
        </p:txBody>
      </p:sp>
    </p:spTree>
    <p:extLst>
      <p:ext uri="{BB962C8B-B14F-4D97-AF65-F5344CB8AC3E}">
        <p14:creationId xmlns:p14="http://schemas.microsoft.com/office/powerpoint/2010/main" val="4237315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5374355" y="147180"/>
            <a:ext cx="2590202" cy="646331"/>
          </a:xfrm>
          <a:prstGeom prst="rect">
            <a:avLst/>
          </a:prstGeom>
          <a:noFill/>
        </p:spPr>
        <p:txBody>
          <a:bodyPr vert="horz" wrap="square" rtlCol="0">
            <a:spAutoFit/>
          </a:bodyPr>
          <a:lstStyle/>
          <a:p>
            <a:r>
              <a:rPr lang="en-GB" sz="3600" dirty="0">
                <a:solidFill>
                  <a:srgbClr val="000000"/>
                </a:solidFill>
                <a:latin typeface="Comic Sans MS - 44"/>
              </a:rPr>
              <a:t>General</a:t>
            </a:r>
          </a:p>
        </p:txBody>
      </p:sp>
      <p:sp>
        <p:nvSpPr>
          <p:cNvPr id="5" name="TextBox 4">
            <a:extLst>
              <a:ext uri="{FF2B5EF4-FFF2-40B4-BE49-F238E27FC236}">
                <a16:creationId xmlns:a16="http://schemas.microsoft.com/office/drawing/2014/main" id="{CA427D61-55EF-9B8C-AC9F-2AC44F4C249E}"/>
              </a:ext>
            </a:extLst>
          </p:cNvPr>
          <p:cNvSpPr txBox="1"/>
          <p:nvPr/>
        </p:nvSpPr>
        <p:spPr>
          <a:xfrm>
            <a:off x="2690191" y="940690"/>
            <a:ext cx="7779026" cy="5262979"/>
          </a:xfrm>
          <a:prstGeom prst="rect">
            <a:avLst/>
          </a:prstGeom>
          <a:noFill/>
        </p:spPr>
        <p:txBody>
          <a:bodyPr wrap="square" lIns="91440" tIns="45720" rIns="91440" bIns="45720" anchor="t">
            <a:spAutoFit/>
          </a:bodyPr>
          <a:lstStyle/>
          <a:p>
            <a:pPr marL="342900" indent="-342900">
              <a:buFont typeface="Arial" panose="020B0604020202020204" pitchFamily="34" charset="0"/>
              <a:buChar char="•"/>
            </a:pPr>
            <a:r>
              <a:rPr lang="en-US" sz="2400" dirty="0">
                <a:solidFill>
                  <a:srgbClr val="000000"/>
                </a:solidFill>
                <a:latin typeface="Comic Sans MS - 18"/>
              </a:rPr>
              <a:t>Please check and empty your child’s bag daily.</a:t>
            </a:r>
          </a:p>
          <a:p>
            <a:pPr marL="342900" indent="-342900">
              <a:buFont typeface="Arial" panose="020B0604020202020204" pitchFamily="34" charset="0"/>
              <a:buChar char="•"/>
            </a:pPr>
            <a:r>
              <a:rPr lang="en-US" sz="2400" dirty="0">
                <a:solidFill>
                  <a:srgbClr val="000000"/>
                </a:solidFill>
                <a:latin typeface="Comic Sans MS - 18"/>
              </a:rPr>
              <a:t>Teachers will only check your child’s bag on a Monday and Thursday.</a:t>
            </a:r>
          </a:p>
          <a:p>
            <a:pPr marL="342900" indent="-342900">
              <a:buFont typeface="Arial" panose="020B0604020202020204" pitchFamily="34" charset="0"/>
              <a:buChar char="•"/>
            </a:pPr>
            <a:r>
              <a:rPr lang="en-US" sz="2400" dirty="0">
                <a:solidFill>
                  <a:srgbClr val="000000"/>
                </a:solidFill>
                <a:latin typeface="Comic Sans MS - 18"/>
              </a:rPr>
              <a:t>Practice number work, writing, phonics sounds (see curriculum sheets).</a:t>
            </a:r>
          </a:p>
          <a:p>
            <a:pPr marL="342900" indent="-342900">
              <a:buFont typeface="Arial" panose="020B0604020202020204" pitchFamily="34" charset="0"/>
              <a:buChar char="•"/>
            </a:pPr>
            <a:r>
              <a:rPr lang="en-GB" sz="2400" dirty="0">
                <a:solidFill>
                  <a:srgbClr val="000000"/>
                </a:solidFill>
                <a:latin typeface="Comic Sans MS - 18"/>
              </a:rPr>
              <a:t>Weekly Newsletters.</a:t>
            </a:r>
          </a:p>
          <a:p>
            <a:pPr marL="342900" indent="-342900">
              <a:buFont typeface="Arial" panose="020B0604020202020204" pitchFamily="34" charset="0"/>
              <a:buChar char="•"/>
            </a:pPr>
            <a:r>
              <a:rPr lang="en-US" sz="2400" dirty="0">
                <a:solidFill>
                  <a:srgbClr val="000000"/>
                </a:solidFill>
                <a:latin typeface="Comic Sans MS - 18"/>
              </a:rPr>
              <a:t>School lunches- nutrition and balance meals.</a:t>
            </a:r>
          </a:p>
          <a:p>
            <a:pPr marL="342900" indent="-342900">
              <a:buFont typeface="Arial" panose="020B0604020202020204" pitchFamily="34" charset="0"/>
              <a:buChar char="•"/>
            </a:pPr>
            <a:r>
              <a:rPr lang="en-US" sz="2400" dirty="0">
                <a:solidFill>
                  <a:srgbClr val="000000"/>
                </a:solidFill>
                <a:latin typeface="Comic Sans MS - 18"/>
              </a:rPr>
              <a:t>Please could we have donations of tissue boxes and wet wipes.</a:t>
            </a:r>
          </a:p>
          <a:p>
            <a:pPr marL="342900" indent="-342900">
              <a:buFont typeface="Arial" panose="020B0604020202020204" pitchFamily="34" charset="0"/>
              <a:buChar char="•"/>
            </a:pPr>
            <a:r>
              <a:rPr lang="en-US" sz="2400" dirty="0">
                <a:solidFill>
                  <a:srgbClr val="FF0000"/>
                </a:solidFill>
                <a:latin typeface="Comic Sans MS - 18"/>
              </a:rPr>
              <a:t>Donations of £5</a:t>
            </a:r>
            <a:r>
              <a:rPr lang="en-US" sz="2400" dirty="0">
                <a:solidFill>
                  <a:srgbClr val="000000"/>
                </a:solidFill>
                <a:latin typeface="Comic Sans MS - 18"/>
              </a:rPr>
              <a:t> every term to help us to buy ingredients for </a:t>
            </a:r>
            <a:r>
              <a:rPr lang="en-US" sz="2400" dirty="0">
                <a:solidFill>
                  <a:srgbClr val="FF0000"/>
                </a:solidFill>
                <a:latin typeface="Comic Sans MS - 18"/>
              </a:rPr>
              <a:t>cooking. </a:t>
            </a:r>
          </a:p>
          <a:p>
            <a:pPr marL="342900" indent="-342900">
              <a:buFont typeface="Arial" panose="020B0604020202020204" pitchFamily="34" charset="0"/>
              <a:buChar char="•"/>
            </a:pPr>
            <a:r>
              <a:rPr lang="en-US" sz="2400" dirty="0">
                <a:solidFill>
                  <a:srgbClr val="000000"/>
                </a:solidFill>
                <a:latin typeface="Comic Sans MS - 18"/>
              </a:rPr>
              <a:t>Usage of phones are not allowed on the school premises, when collecting and dropping off your child please be attentive.</a:t>
            </a:r>
          </a:p>
        </p:txBody>
      </p:sp>
    </p:spTree>
    <p:extLst>
      <p:ext uri="{BB962C8B-B14F-4D97-AF65-F5344CB8AC3E}">
        <p14:creationId xmlns:p14="http://schemas.microsoft.com/office/powerpoint/2010/main" val="40451614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5374355" y="147180"/>
            <a:ext cx="2590202" cy="646331"/>
          </a:xfrm>
          <a:prstGeom prst="rect">
            <a:avLst/>
          </a:prstGeom>
          <a:noFill/>
        </p:spPr>
        <p:txBody>
          <a:bodyPr vert="horz" wrap="square" rtlCol="0">
            <a:spAutoFit/>
          </a:bodyPr>
          <a:lstStyle/>
          <a:p>
            <a:r>
              <a:rPr lang="en-GB" sz="3600" dirty="0">
                <a:solidFill>
                  <a:srgbClr val="000000"/>
                </a:solidFill>
                <a:latin typeface="Comic Sans MS - 44"/>
              </a:rPr>
              <a:t>General</a:t>
            </a:r>
          </a:p>
        </p:txBody>
      </p:sp>
      <p:sp>
        <p:nvSpPr>
          <p:cNvPr id="5" name="TextBox 4">
            <a:extLst>
              <a:ext uri="{FF2B5EF4-FFF2-40B4-BE49-F238E27FC236}">
                <a16:creationId xmlns:a16="http://schemas.microsoft.com/office/drawing/2014/main" id="{CA427D61-55EF-9B8C-AC9F-2AC44F4C249E}"/>
              </a:ext>
            </a:extLst>
          </p:cNvPr>
          <p:cNvSpPr txBox="1"/>
          <p:nvPr/>
        </p:nvSpPr>
        <p:spPr>
          <a:xfrm>
            <a:off x="2779943" y="1058555"/>
            <a:ext cx="7779026" cy="4093428"/>
          </a:xfrm>
          <a:prstGeom prst="rect">
            <a:avLst/>
          </a:prstGeom>
          <a:noFill/>
        </p:spPr>
        <p:txBody>
          <a:bodyPr wrap="square" lIns="91440" tIns="45720" rIns="91440" bIns="45720" anchor="t">
            <a:spAutoFit/>
          </a:bodyPr>
          <a:lstStyle/>
          <a:p>
            <a:pPr marL="342900" indent="-342900">
              <a:buFont typeface="Arial" panose="020B0604020202020204" pitchFamily="34" charset="0"/>
              <a:buChar char="•"/>
            </a:pPr>
            <a:r>
              <a:rPr lang="en-US" sz="2000" dirty="0"/>
              <a:t>A</a:t>
            </a:r>
            <a:r>
              <a:rPr lang="en-US" sz="2000" dirty="0">
                <a:solidFill>
                  <a:srgbClr val="000000"/>
                </a:solidFill>
                <a:latin typeface="Comic Sans MS - 18"/>
              </a:rPr>
              <a:t>ny important dates for your diary will be included in the weekly newsletter.</a:t>
            </a:r>
          </a:p>
          <a:p>
            <a:pPr marL="342900" indent="-342900">
              <a:buFont typeface="Arial" panose="020B0604020202020204" pitchFamily="34" charset="0"/>
              <a:buChar char="•"/>
            </a:pPr>
            <a:r>
              <a:rPr lang="en-US" sz="2000" dirty="0">
                <a:solidFill>
                  <a:srgbClr val="000000"/>
                </a:solidFill>
                <a:latin typeface="Comic Sans MS - 18"/>
              </a:rPr>
              <a:t>Notices will also be placed on the window/large whiteboard/class notice board.</a:t>
            </a:r>
          </a:p>
          <a:p>
            <a:pPr marL="342900" indent="-342900">
              <a:buFont typeface="Arial" panose="020B0604020202020204" pitchFamily="34" charset="0"/>
              <a:buChar char="•"/>
            </a:pPr>
            <a:r>
              <a:rPr lang="en-US" sz="2000" dirty="0">
                <a:solidFill>
                  <a:srgbClr val="000000"/>
                </a:solidFill>
                <a:latin typeface="Comic Sans MS - 18"/>
              </a:rPr>
              <a:t>Punctuality is important – it is unsettling when their peers are altogether involved ​and they are just arriving. </a:t>
            </a:r>
            <a:r>
              <a:rPr lang="en-US" sz="2000" dirty="0">
                <a:solidFill>
                  <a:srgbClr val="FF0000"/>
                </a:solidFill>
                <a:latin typeface="Comic Sans MS - 18"/>
              </a:rPr>
              <a:t>SAFEGUARDING</a:t>
            </a:r>
          </a:p>
          <a:p>
            <a:pPr marL="342900" indent="-342900">
              <a:buFont typeface="Arial" panose="020B0604020202020204" pitchFamily="34" charset="0"/>
              <a:buChar char="•"/>
            </a:pPr>
            <a:r>
              <a:rPr lang="en-US" sz="2000" dirty="0">
                <a:solidFill>
                  <a:srgbClr val="000000"/>
                </a:solidFill>
                <a:latin typeface="Comic Sans MS - 18"/>
              </a:rPr>
              <a:t>No child is allowed to take time off during term time.</a:t>
            </a:r>
          </a:p>
          <a:p>
            <a:pPr marL="342900" indent="-342900">
              <a:buFont typeface="Arial" panose="020B0604020202020204" pitchFamily="34" charset="0"/>
              <a:buChar char="•"/>
            </a:pPr>
            <a:r>
              <a:rPr lang="en-US" sz="2000" dirty="0">
                <a:solidFill>
                  <a:srgbClr val="000000"/>
                </a:solidFill>
                <a:latin typeface="Comic Sans MS - 18"/>
              </a:rPr>
              <a:t>Please make an appointment to see the Head teacher if you need time out of school ​holidays.</a:t>
            </a:r>
          </a:p>
          <a:p>
            <a:pPr marL="342900" indent="-342900">
              <a:buFont typeface="Arial" panose="020B0604020202020204" pitchFamily="34" charset="0"/>
              <a:buChar char="•"/>
            </a:pPr>
            <a:r>
              <a:rPr lang="en-US" sz="2000" dirty="0">
                <a:solidFill>
                  <a:srgbClr val="000000"/>
                </a:solidFill>
                <a:latin typeface="Comic Sans MS - 18"/>
              </a:rPr>
              <a:t>Always keep in touch and let us know why your child is away.</a:t>
            </a:r>
          </a:p>
          <a:p>
            <a:pPr marL="342900" indent="-342900">
              <a:buFont typeface="Arial" panose="020B0604020202020204" pitchFamily="34" charset="0"/>
              <a:buChar char="•"/>
            </a:pPr>
            <a:r>
              <a:rPr lang="en-US" sz="2000" dirty="0">
                <a:solidFill>
                  <a:srgbClr val="000000"/>
                </a:solidFill>
                <a:latin typeface="Comic Sans MS - 18"/>
              </a:rPr>
              <a:t>Classes will be rewarded with a certificate for 100% attendance.</a:t>
            </a:r>
          </a:p>
        </p:txBody>
      </p:sp>
    </p:spTree>
    <p:extLst>
      <p:ext uri="{BB962C8B-B14F-4D97-AF65-F5344CB8AC3E}">
        <p14:creationId xmlns:p14="http://schemas.microsoft.com/office/powerpoint/2010/main" val="36077162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4810683" y="206113"/>
            <a:ext cx="3562850" cy="646331"/>
          </a:xfrm>
          <a:prstGeom prst="rect">
            <a:avLst/>
          </a:prstGeom>
          <a:noFill/>
        </p:spPr>
        <p:txBody>
          <a:bodyPr vert="horz" wrap="square" rtlCol="0">
            <a:spAutoFit/>
          </a:bodyPr>
          <a:lstStyle/>
          <a:p>
            <a:r>
              <a:rPr lang="en-GB" sz="3600" dirty="0">
                <a:solidFill>
                  <a:srgbClr val="000000"/>
                </a:solidFill>
                <a:latin typeface="Comic Sans MS - 44"/>
              </a:rPr>
              <a:t>Administration</a:t>
            </a:r>
          </a:p>
        </p:txBody>
      </p:sp>
      <p:sp>
        <p:nvSpPr>
          <p:cNvPr id="5" name="TextBox 4">
            <a:extLst>
              <a:ext uri="{FF2B5EF4-FFF2-40B4-BE49-F238E27FC236}">
                <a16:creationId xmlns:a16="http://schemas.microsoft.com/office/drawing/2014/main" id="{CA427D61-55EF-9B8C-AC9F-2AC44F4C249E}"/>
              </a:ext>
            </a:extLst>
          </p:cNvPr>
          <p:cNvSpPr txBox="1"/>
          <p:nvPr/>
        </p:nvSpPr>
        <p:spPr>
          <a:xfrm>
            <a:off x="2561735" y="2010533"/>
            <a:ext cx="7779026" cy="1631216"/>
          </a:xfrm>
          <a:prstGeom prst="rect">
            <a:avLst/>
          </a:prstGeom>
          <a:noFill/>
        </p:spPr>
        <p:txBody>
          <a:bodyPr wrap="square">
            <a:spAutoFit/>
          </a:bodyPr>
          <a:lstStyle/>
          <a:p>
            <a:pPr marL="342900" indent="-342900">
              <a:buFont typeface="Arial" panose="020B0604020202020204" pitchFamily="34" charset="0"/>
              <a:buChar char="•"/>
            </a:pPr>
            <a:r>
              <a:rPr lang="en-US" sz="2000" dirty="0"/>
              <a:t> </a:t>
            </a:r>
            <a:r>
              <a:rPr lang="en-US" sz="2000" dirty="0">
                <a:solidFill>
                  <a:srgbClr val="000000"/>
                </a:solidFill>
                <a:latin typeface="Comic Sans MS - 18"/>
              </a:rPr>
              <a:t>Please ensure when you send in money you clearly mark the envelope with the name, amount and reason for payment,</a:t>
            </a:r>
          </a:p>
          <a:p>
            <a:pPr marL="342900" indent="-342900">
              <a:buFont typeface="Arial" panose="020B0604020202020204" pitchFamily="34" charset="0"/>
              <a:buChar char="•"/>
            </a:pPr>
            <a:r>
              <a:rPr lang="en-US" sz="2000" dirty="0">
                <a:solidFill>
                  <a:srgbClr val="000000"/>
                </a:solidFill>
                <a:latin typeface="Comic Sans MS - 18"/>
              </a:rPr>
              <a:t>Please send in the correct amount.</a:t>
            </a:r>
          </a:p>
          <a:p>
            <a:pPr marL="342900" indent="-342900">
              <a:buFont typeface="Arial" panose="020B0604020202020204" pitchFamily="34" charset="0"/>
              <a:buChar char="•"/>
            </a:pPr>
            <a:r>
              <a:rPr lang="en-US" sz="2000" dirty="0">
                <a:solidFill>
                  <a:srgbClr val="000000"/>
                </a:solidFill>
                <a:latin typeface="Comic Sans MS - 18"/>
              </a:rPr>
              <a:t>Also when returning forms, please fill out all the details including signatures and dates if required.</a:t>
            </a:r>
          </a:p>
        </p:txBody>
      </p:sp>
    </p:spTree>
    <p:extLst>
      <p:ext uri="{BB962C8B-B14F-4D97-AF65-F5344CB8AC3E}">
        <p14:creationId xmlns:p14="http://schemas.microsoft.com/office/powerpoint/2010/main" val="2409813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2755727" y="358936"/>
            <a:ext cx="7853819" cy="646331"/>
          </a:xfrm>
          <a:prstGeom prst="rect">
            <a:avLst/>
          </a:prstGeom>
          <a:noFill/>
        </p:spPr>
        <p:txBody>
          <a:bodyPr vert="horz" wrap="square" rtlCol="0">
            <a:spAutoFit/>
          </a:bodyPr>
          <a:lstStyle/>
          <a:p>
            <a:r>
              <a:rPr lang="en-GB" sz="3600" dirty="0">
                <a:solidFill>
                  <a:srgbClr val="000000"/>
                </a:solidFill>
                <a:latin typeface="Comic Sans MS - 44"/>
              </a:rPr>
              <a:t>Birthdays and Special Occasions</a:t>
            </a:r>
          </a:p>
        </p:txBody>
      </p:sp>
      <p:sp>
        <p:nvSpPr>
          <p:cNvPr id="5" name="TextBox 4">
            <a:extLst>
              <a:ext uri="{FF2B5EF4-FFF2-40B4-BE49-F238E27FC236}">
                <a16:creationId xmlns:a16="http://schemas.microsoft.com/office/drawing/2014/main" id="{CA427D61-55EF-9B8C-AC9F-2AC44F4C249E}"/>
              </a:ext>
            </a:extLst>
          </p:cNvPr>
          <p:cNvSpPr txBox="1"/>
          <p:nvPr/>
        </p:nvSpPr>
        <p:spPr>
          <a:xfrm>
            <a:off x="2561735" y="2010533"/>
            <a:ext cx="7779026" cy="2554545"/>
          </a:xfrm>
          <a:prstGeom prst="rect">
            <a:avLst/>
          </a:prstGeom>
          <a:noFill/>
        </p:spPr>
        <p:txBody>
          <a:bodyPr wrap="square" lIns="91440" tIns="45720" rIns="91440" bIns="45720" anchor="t">
            <a:spAutoFit/>
          </a:bodyPr>
          <a:lstStyle/>
          <a:p>
            <a:pPr marL="342900" indent="-342900">
              <a:buFont typeface="Arial" panose="020B0604020202020204" pitchFamily="34" charset="0"/>
              <a:buChar char="•"/>
            </a:pPr>
            <a:r>
              <a:rPr lang="en-US" sz="2000" dirty="0"/>
              <a:t> </a:t>
            </a:r>
            <a:r>
              <a:rPr lang="en-US" sz="2000" dirty="0">
                <a:solidFill>
                  <a:srgbClr val="000000"/>
                </a:solidFill>
                <a:latin typeface="Comic Sans MS - 18"/>
              </a:rPr>
              <a:t>Please note that for birthdays and special occasions children can donate a book to the class library.</a:t>
            </a:r>
          </a:p>
          <a:p>
            <a:pPr marL="342900" indent="-342900">
              <a:buFont typeface="Arial" panose="020B0604020202020204" pitchFamily="34" charset="0"/>
              <a:buChar char="•"/>
            </a:pPr>
            <a:r>
              <a:rPr lang="en-US" sz="2000" dirty="0">
                <a:solidFill>
                  <a:srgbClr val="000000"/>
                </a:solidFill>
                <a:latin typeface="Comic Sans MS - 18"/>
              </a:rPr>
              <a:t>Due to allergies and food intolerances we are not able to give out sweets or cake in the classroom (you could bring fruits that we don’t provide such as seedless grapes or strawberries).</a:t>
            </a:r>
          </a:p>
          <a:p>
            <a:pPr marL="342900" indent="-342900">
              <a:buFont typeface="Arial" panose="020B0604020202020204" pitchFamily="34" charset="0"/>
              <a:buChar char="•"/>
            </a:pPr>
            <a:r>
              <a:rPr lang="en-US" sz="2000" dirty="0">
                <a:solidFill>
                  <a:srgbClr val="000000"/>
                </a:solidFill>
                <a:latin typeface="Comic Sans MS - 18"/>
              </a:rPr>
              <a:t>We are also not able to give out class name lists.</a:t>
            </a:r>
          </a:p>
          <a:p>
            <a:pPr marL="342900" indent="-342900">
              <a:buFont typeface="Arial" panose="020B0604020202020204" pitchFamily="34" charset="0"/>
              <a:buChar char="•"/>
            </a:pPr>
            <a:r>
              <a:rPr lang="en-US" sz="2000" dirty="0">
                <a:solidFill>
                  <a:srgbClr val="000000"/>
                </a:solidFill>
                <a:latin typeface="Comic Sans MS - 18"/>
              </a:rPr>
              <a:t>We are a Allergy Aware School.</a:t>
            </a:r>
          </a:p>
        </p:txBody>
      </p:sp>
    </p:spTree>
    <p:extLst>
      <p:ext uri="{BB962C8B-B14F-4D97-AF65-F5344CB8AC3E}">
        <p14:creationId xmlns:p14="http://schemas.microsoft.com/office/powerpoint/2010/main" val="14797044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4484319" y="471670"/>
            <a:ext cx="3544865" cy="646331"/>
          </a:xfrm>
          <a:prstGeom prst="rect">
            <a:avLst/>
          </a:prstGeom>
          <a:noFill/>
        </p:spPr>
        <p:txBody>
          <a:bodyPr vert="horz" wrap="square" rtlCol="0">
            <a:spAutoFit/>
          </a:bodyPr>
          <a:lstStyle/>
          <a:p>
            <a:r>
              <a:rPr lang="en-GB" sz="3600" dirty="0">
                <a:solidFill>
                  <a:srgbClr val="000000"/>
                </a:solidFill>
                <a:latin typeface="Comic Sans MS - 44"/>
              </a:rPr>
              <a:t>Mobile Phones</a:t>
            </a:r>
          </a:p>
        </p:txBody>
      </p:sp>
      <p:sp>
        <p:nvSpPr>
          <p:cNvPr id="5" name="TextBox 4">
            <a:extLst>
              <a:ext uri="{FF2B5EF4-FFF2-40B4-BE49-F238E27FC236}">
                <a16:creationId xmlns:a16="http://schemas.microsoft.com/office/drawing/2014/main" id="{CA427D61-55EF-9B8C-AC9F-2AC44F4C249E}"/>
              </a:ext>
            </a:extLst>
          </p:cNvPr>
          <p:cNvSpPr txBox="1"/>
          <p:nvPr/>
        </p:nvSpPr>
        <p:spPr>
          <a:xfrm>
            <a:off x="2561735" y="2010533"/>
            <a:ext cx="7779026" cy="1015663"/>
          </a:xfrm>
          <a:prstGeom prst="rect">
            <a:avLst/>
          </a:prstGeom>
          <a:noFill/>
        </p:spPr>
        <p:txBody>
          <a:bodyPr wrap="square">
            <a:spAutoFit/>
          </a:bodyPr>
          <a:lstStyle/>
          <a:p>
            <a:pPr marL="342900" indent="-342900">
              <a:buFont typeface="Arial" panose="020B0604020202020204" pitchFamily="34" charset="0"/>
              <a:buChar char="•"/>
            </a:pPr>
            <a:r>
              <a:rPr lang="en-US" sz="2000" dirty="0"/>
              <a:t> </a:t>
            </a:r>
            <a:r>
              <a:rPr lang="en-US" sz="2000" dirty="0">
                <a:solidFill>
                  <a:srgbClr val="000000"/>
                </a:solidFill>
                <a:latin typeface="Comic Sans MS - 18"/>
              </a:rPr>
              <a:t>No mobile phones on the school premises.</a:t>
            </a:r>
          </a:p>
          <a:p>
            <a:pPr marL="342900" indent="-342900">
              <a:buFont typeface="Arial" panose="020B0604020202020204" pitchFamily="34" charset="0"/>
              <a:buChar char="•"/>
            </a:pPr>
            <a:r>
              <a:rPr lang="en-US" sz="2000" dirty="0">
                <a:solidFill>
                  <a:srgbClr val="000000"/>
                </a:solidFill>
                <a:latin typeface="Comic Sans MS - 18"/>
              </a:rPr>
              <a:t>Turn them off while you are here.</a:t>
            </a:r>
          </a:p>
          <a:p>
            <a:pPr marL="342900" indent="-342900">
              <a:buFont typeface="Arial" panose="020B0604020202020204" pitchFamily="34" charset="0"/>
              <a:buChar char="•"/>
            </a:pPr>
            <a:r>
              <a:rPr lang="en-US" sz="2000" dirty="0">
                <a:solidFill>
                  <a:srgbClr val="000000"/>
                </a:solidFill>
                <a:latin typeface="Comic Sans MS - 18"/>
              </a:rPr>
              <a:t>When collecting and dropping off your child please be attentive.</a:t>
            </a:r>
          </a:p>
        </p:txBody>
      </p:sp>
    </p:spTree>
    <p:extLst>
      <p:ext uri="{BB962C8B-B14F-4D97-AF65-F5344CB8AC3E}">
        <p14:creationId xmlns:p14="http://schemas.microsoft.com/office/powerpoint/2010/main" val="18315141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1277656" y="208623"/>
            <a:ext cx="10045873" cy="646331"/>
          </a:xfrm>
          <a:prstGeom prst="rect">
            <a:avLst/>
          </a:prstGeom>
          <a:noFill/>
        </p:spPr>
        <p:txBody>
          <a:bodyPr vert="horz" wrap="square" rtlCol="0">
            <a:spAutoFit/>
          </a:bodyPr>
          <a:lstStyle/>
          <a:p>
            <a:r>
              <a:rPr lang="en-GB" sz="3600" dirty="0">
                <a:solidFill>
                  <a:srgbClr val="000000"/>
                </a:solidFill>
                <a:latin typeface="Comic Sans MS - 44"/>
              </a:rPr>
              <a:t>General Data Protection Regulation (GDPR) </a:t>
            </a:r>
          </a:p>
        </p:txBody>
      </p:sp>
      <p:sp>
        <p:nvSpPr>
          <p:cNvPr id="5" name="TextBox 4">
            <a:extLst>
              <a:ext uri="{FF2B5EF4-FFF2-40B4-BE49-F238E27FC236}">
                <a16:creationId xmlns:a16="http://schemas.microsoft.com/office/drawing/2014/main" id="{CA427D61-55EF-9B8C-AC9F-2AC44F4C249E}"/>
              </a:ext>
            </a:extLst>
          </p:cNvPr>
          <p:cNvSpPr txBox="1"/>
          <p:nvPr/>
        </p:nvSpPr>
        <p:spPr>
          <a:xfrm>
            <a:off x="2561735" y="2010533"/>
            <a:ext cx="7779026" cy="1631216"/>
          </a:xfrm>
          <a:prstGeom prst="rect">
            <a:avLst/>
          </a:prstGeom>
          <a:noFill/>
        </p:spPr>
        <p:txBody>
          <a:bodyPr wrap="square">
            <a:spAutoFit/>
          </a:bodyPr>
          <a:lstStyle/>
          <a:p>
            <a:pPr marL="342900" indent="-342900">
              <a:buFont typeface="Arial" panose="020B0604020202020204" pitchFamily="34" charset="0"/>
              <a:buChar char="•"/>
            </a:pPr>
            <a:r>
              <a:rPr lang="en-US" sz="2000" dirty="0"/>
              <a:t>Please use the systems of communications available to get in touch with us</a:t>
            </a:r>
            <a:r>
              <a:rPr lang="en-US" sz="2000" dirty="0">
                <a:solidFill>
                  <a:srgbClr val="000000"/>
                </a:solidFill>
                <a:latin typeface="Comic Sans MS - 18"/>
              </a:rPr>
              <a:t>.</a:t>
            </a:r>
          </a:p>
          <a:p>
            <a:pPr marL="342900" indent="-342900">
              <a:buFont typeface="Arial" panose="020B0604020202020204" pitchFamily="34" charset="0"/>
              <a:buChar char="•"/>
            </a:pPr>
            <a:r>
              <a:rPr lang="en-US" sz="2000" dirty="0">
                <a:solidFill>
                  <a:srgbClr val="000000"/>
                </a:solidFill>
                <a:latin typeface="Comic Sans MS - 18"/>
              </a:rPr>
              <a:t>Please DO NOT share personal emails, phone numbers or other private information belonging to other parents with anyone.</a:t>
            </a:r>
          </a:p>
          <a:p>
            <a:pPr marL="342900" indent="-342900">
              <a:buFont typeface="Arial" panose="020B0604020202020204" pitchFamily="34" charset="0"/>
              <a:buChar char="•"/>
            </a:pPr>
            <a:r>
              <a:rPr lang="en-US" sz="2000" dirty="0">
                <a:solidFill>
                  <a:srgbClr val="000000"/>
                </a:solidFill>
                <a:latin typeface="Comic Sans MS - 18"/>
              </a:rPr>
              <a:t>Thank you for your support with this.</a:t>
            </a:r>
          </a:p>
        </p:txBody>
      </p:sp>
    </p:spTree>
    <p:extLst>
      <p:ext uri="{BB962C8B-B14F-4D97-AF65-F5344CB8AC3E}">
        <p14:creationId xmlns:p14="http://schemas.microsoft.com/office/powerpoint/2010/main" val="4939269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9C4154-685B-8D27-4359-BAB85E4D93B7}"/>
              </a:ext>
            </a:extLst>
          </p:cNvPr>
          <p:cNvSpPr txBox="1"/>
          <p:nvPr/>
        </p:nvSpPr>
        <p:spPr>
          <a:xfrm>
            <a:off x="3826864" y="133928"/>
            <a:ext cx="4538271" cy="646331"/>
          </a:xfrm>
          <a:prstGeom prst="rect">
            <a:avLst/>
          </a:prstGeom>
          <a:noFill/>
        </p:spPr>
        <p:txBody>
          <a:bodyPr vert="horz" wrap="square" rtlCol="0">
            <a:spAutoFit/>
          </a:bodyPr>
          <a:lstStyle/>
          <a:p>
            <a:pPr algn="ctr"/>
            <a:r>
              <a:rPr lang="en-GB" sz="3600" dirty="0">
                <a:solidFill>
                  <a:srgbClr val="000000"/>
                </a:solidFill>
                <a:latin typeface="Comic Sans MS - 32"/>
              </a:rPr>
              <a:t>How can you help?</a:t>
            </a:r>
          </a:p>
        </p:txBody>
      </p:sp>
      <p:sp>
        <p:nvSpPr>
          <p:cNvPr id="4" name="TextBox 3">
            <a:extLst>
              <a:ext uri="{FF2B5EF4-FFF2-40B4-BE49-F238E27FC236}">
                <a16:creationId xmlns:a16="http://schemas.microsoft.com/office/drawing/2014/main" id="{5200F120-882D-B200-F14D-13823D2BA0AA}"/>
              </a:ext>
            </a:extLst>
          </p:cNvPr>
          <p:cNvSpPr txBox="1"/>
          <p:nvPr/>
        </p:nvSpPr>
        <p:spPr>
          <a:xfrm>
            <a:off x="2650436" y="1413333"/>
            <a:ext cx="7082288" cy="3785652"/>
          </a:xfrm>
          <a:prstGeom prst="rect">
            <a:avLst/>
          </a:prstGeom>
          <a:noFill/>
        </p:spPr>
        <p:txBody>
          <a:bodyPr wrap="square">
            <a:spAutoFit/>
          </a:bodyPr>
          <a:lstStyle/>
          <a:p>
            <a:pPr marL="342900" indent="-342900">
              <a:buFont typeface="Arial" panose="020B0604020202020204" pitchFamily="34" charset="0"/>
              <a:buChar char="•"/>
            </a:pPr>
            <a:r>
              <a:rPr lang="en-GB" sz="2400" dirty="0">
                <a:solidFill>
                  <a:srgbClr val="000000"/>
                </a:solidFill>
                <a:latin typeface="Comic Sans MS - 20"/>
              </a:rPr>
              <a:t>Become a Parent Councillor.</a:t>
            </a:r>
          </a:p>
          <a:p>
            <a:pPr marL="342900" indent="-342900">
              <a:buFont typeface="Arial" panose="020B0604020202020204" pitchFamily="34" charset="0"/>
              <a:buChar char="•"/>
            </a:pPr>
            <a:r>
              <a:rPr lang="en-US" sz="2400" dirty="0">
                <a:solidFill>
                  <a:srgbClr val="000000"/>
                </a:solidFill>
                <a:latin typeface="Comic Sans MS - 20"/>
              </a:rPr>
              <a:t>Volunteer to help in the classroom. Be aware this will not be in your child’s class.</a:t>
            </a:r>
          </a:p>
          <a:p>
            <a:pPr marL="342900" indent="-342900">
              <a:buFont typeface="Arial" panose="020B0604020202020204" pitchFamily="34" charset="0"/>
              <a:buChar char="•"/>
            </a:pPr>
            <a:r>
              <a:rPr lang="en-US" sz="2400" dirty="0">
                <a:solidFill>
                  <a:srgbClr val="000000"/>
                </a:solidFill>
                <a:latin typeface="Comic Sans MS - 20"/>
              </a:rPr>
              <a:t>Do you have a special interest/expertise such as gardening, cooking, ICT? Let ​your child's teacher know.</a:t>
            </a:r>
          </a:p>
          <a:p>
            <a:pPr marL="342900" indent="-342900">
              <a:buFont typeface="Arial" panose="020B0604020202020204" pitchFamily="34" charset="0"/>
              <a:buChar char="•"/>
            </a:pPr>
            <a:r>
              <a:rPr lang="en-US" sz="2400" dirty="0">
                <a:solidFill>
                  <a:srgbClr val="000000"/>
                </a:solidFill>
                <a:latin typeface="Comic Sans MS - 20"/>
              </a:rPr>
              <a:t>Ensure your child has at least nine hours of sleep- avoid TV and tablets at bedtime.</a:t>
            </a:r>
          </a:p>
          <a:p>
            <a:pPr marL="342900" indent="-342900">
              <a:buFont typeface="Arial" panose="020B0604020202020204" pitchFamily="34" charset="0"/>
              <a:buChar char="•"/>
            </a:pPr>
            <a:r>
              <a:rPr lang="en-US" sz="2400" dirty="0">
                <a:solidFill>
                  <a:srgbClr val="000000"/>
                </a:solidFill>
                <a:latin typeface="Comic Sans MS - 20"/>
              </a:rPr>
              <a:t>Children need to have ample sleep for them to focus on their daily learning.</a:t>
            </a:r>
          </a:p>
        </p:txBody>
      </p:sp>
    </p:spTree>
    <p:extLst>
      <p:ext uri="{BB962C8B-B14F-4D97-AF65-F5344CB8AC3E}">
        <p14:creationId xmlns:p14="http://schemas.microsoft.com/office/powerpoint/2010/main" val="9876870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715451C-3576-775E-353F-FA4A10581E1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2295387" y="127000"/>
            <a:ext cx="7603987" cy="5213626"/>
          </a:xfrm>
          <a:prstGeom prst="rect">
            <a:avLst/>
          </a:prstGeom>
          <a:solidFill>
            <a:scrgbClr r="0" g="0" b="0">
              <a:alpha val="0"/>
            </a:scrgbClr>
          </a:solidFill>
        </p:spPr>
      </p:pic>
    </p:spTree>
    <p:extLst>
      <p:ext uri="{BB962C8B-B14F-4D97-AF65-F5344CB8AC3E}">
        <p14:creationId xmlns:p14="http://schemas.microsoft.com/office/powerpoint/2010/main" val="11172392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indergarten Background Images, HD Pictures and Wallpaper For Free Download  | Pngtree">
            <a:extLst>
              <a:ext uri="{FF2B5EF4-FFF2-40B4-BE49-F238E27FC236}">
                <a16:creationId xmlns:a16="http://schemas.microsoft.com/office/drawing/2014/main" id="{1BD632AD-84A3-1D1F-7A06-992AD1C62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FD2D7E6-6771-86D4-5B3D-92FCA50C3548}"/>
              </a:ext>
            </a:extLst>
          </p:cNvPr>
          <p:cNvSpPr txBox="1"/>
          <p:nvPr/>
        </p:nvSpPr>
        <p:spPr>
          <a:xfrm>
            <a:off x="2085193" y="1593671"/>
            <a:ext cx="8454887" cy="3231654"/>
          </a:xfrm>
          <a:prstGeom prst="rect">
            <a:avLst/>
          </a:prstGeom>
          <a:noFill/>
        </p:spPr>
        <p:txBody>
          <a:bodyPr wrap="square" anchor="t">
            <a:spAutoFit/>
          </a:bodyPr>
          <a:lstStyle/>
          <a:p>
            <a:pPr algn="ctr"/>
            <a:r>
              <a:rPr lang="en-US" sz="3600" dirty="0">
                <a:solidFill>
                  <a:srgbClr val="000000"/>
                </a:solidFill>
                <a:latin typeface="Comic Sans MS - 36"/>
              </a:rPr>
              <a:t>Curriculum meeting… </a:t>
            </a:r>
          </a:p>
          <a:p>
            <a:pPr algn="ctr"/>
            <a:r>
              <a:rPr lang="en-US" sz="3200" b="1" dirty="0">
                <a:solidFill>
                  <a:srgbClr val="FF0000"/>
                </a:solidFill>
                <a:latin typeface="Comic Sans MS - 36"/>
              </a:rPr>
              <a:t>Wednesday </a:t>
            </a:r>
            <a:r>
              <a:rPr lang="en-US" sz="3200" b="1" u="sng" dirty="0">
                <a:solidFill>
                  <a:srgbClr val="FF0000"/>
                </a:solidFill>
                <a:latin typeface="Comic Sans MS - 36"/>
              </a:rPr>
              <a:t>24</a:t>
            </a:r>
            <a:r>
              <a:rPr lang="en-US" sz="3200" b="1" u="sng" baseline="30000" dirty="0">
                <a:solidFill>
                  <a:srgbClr val="FF0000"/>
                </a:solidFill>
                <a:latin typeface="Comic Sans MS - 36"/>
              </a:rPr>
              <a:t>th</a:t>
            </a:r>
            <a:r>
              <a:rPr lang="en-US" sz="3200" b="1" u="sng" dirty="0">
                <a:solidFill>
                  <a:srgbClr val="FF0000"/>
                </a:solidFill>
                <a:latin typeface="Comic Sans MS - 36"/>
              </a:rPr>
              <a:t> September 2025</a:t>
            </a:r>
          </a:p>
          <a:p>
            <a:pPr algn="ctr"/>
            <a:r>
              <a:rPr lang="en-US" sz="3200" b="1" dirty="0">
                <a:latin typeface="Comic Sans MS - 36"/>
              </a:rPr>
              <a:t>In the school hall at</a:t>
            </a:r>
            <a:r>
              <a:rPr lang="en-US" sz="3200" b="1" dirty="0">
                <a:solidFill>
                  <a:srgbClr val="FF0000"/>
                </a:solidFill>
                <a:latin typeface="Comic Sans MS - 36"/>
              </a:rPr>
              <a:t> 9:10 am</a:t>
            </a:r>
          </a:p>
          <a:p>
            <a:pPr algn="ctr"/>
            <a:r>
              <a:rPr lang="en-US" sz="3200" b="1" dirty="0">
                <a:latin typeface="Comic Sans MS - 36"/>
              </a:rPr>
              <a:t>Please be prompt</a:t>
            </a:r>
          </a:p>
          <a:p>
            <a:pPr algn="ctr"/>
            <a:endParaRPr lang="en-US" sz="3600" dirty="0">
              <a:solidFill>
                <a:srgbClr val="000000"/>
              </a:solidFill>
              <a:latin typeface="Comic Sans MS - 36"/>
            </a:endParaRPr>
          </a:p>
          <a:p>
            <a:pPr algn="ctr"/>
            <a:r>
              <a:rPr lang="en-US" sz="3600" dirty="0">
                <a:solidFill>
                  <a:srgbClr val="000000"/>
                </a:solidFill>
                <a:latin typeface="Comic Sans MS - 36"/>
              </a:rPr>
              <a:t>Thank you for your continued support.</a:t>
            </a:r>
            <a:endParaRPr lang="en-GB" sz="3600" dirty="0">
              <a:solidFill>
                <a:srgbClr val="000000"/>
              </a:solidFill>
              <a:latin typeface="Comic Sans MS - 36"/>
            </a:endParaRPr>
          </a:p>
        </p:txBody>
      </p:sp>
    </p:spTree>
    <p:extLst>
      <p:ext uri="{BB962C8B-B14F-4D97-AF65-F5344CB8AC3E}">
        <p14:creationId xmlns:p14="http://schemas.microsoft.com/office/powerpoint/2010/main" val="704790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D68335EEF76C94D89DCF34D53C0CC1F" ma:contentTypeVersion="17" ma:contentTypeDescription="Create a new document." ma:contentTypeScope="" ma:versionID="bccfca7c2c2c3b0a4c70620c9f03a5fe">
  <xsd:schema xmlns:xsd="http://www.w3.org/2001/XMLSchema" xmlns:xs="http://www.w3.org/2001/XMLSchema" xmlns:p="http://schemas.microsoft.com/office/2006/metadata/properties" xmlns:ns2="3840930f-8fb4-4274-9220-a3cf7220bb84" xmlns:ns3="8ee1c9b8-d17d-4d79-9408-339ed503b7ef" targetNamespace="http://schemas.microsoft.com/office/2006/metadata/properties" ma:root="true" ma:fieldsID="a977c5ff63d45e8bf469f9c6fce6eac6" ns2:_="" ns3:_="">
    <xsd:import namespace="3840930f-8fb4-4274-9220-a3cf7220bb84"/>
    <xsd:import namespace="8ee1c9b8-d17d-4d79-9408-339ed503b7e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40930f-8fb4-4274-9220-a3cf7220bb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9008eb0-66be-4a47-9636-f9e2601727a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e1c9b8-d17d-4d79-9408-339ed503b7ef"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98a06273-ab6d-4571-b5a2-fcf1ae67a29b}" ma:internalName="TaxCatchAll" ma:showField="CatchAllData" ma:web="8ee1c9b8-d17d-4d79-9408-339ed503b7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840930f-8fb4-4274-9220-a3cf7220bb84">
      <Terms xmlns="http://schemas.microsoft.com/office/infopath/2007/PartnerControls"/>
    </lcf76f155ced4ddcb4097134ff3c332f>
    <TaxCatchAll xmlns="8ee1c9b8-d17d-4d79-9408-339ed503b7ef" xsi:nil="true"/>
  </documentManagement>
</p:properties>
</file>

<file path=customXml/itemProps1.xml><?xml version="1.0" encoding="utf-8"?>
<ds:datastoreItem xmlns:ds="http://schemas.openxmlformats.org/officeDocument/2006/customXml" ds:itemID="{39CB0849-8F43-4157-911E-71B381A7047D}">
  <ds:schemaRefs>
    <ds:schemaRef ds:uri="http://schemas.microsoft.com/sharepoint/v3/contenttype/forms"/>
  </ds:schemaRefs>
</ds:datastoreItem>
</file>

<file path=customXml/itemProps2.xml><?xml version="1.0" encoding="utf-8"?>
<ds:datastoreItem xmlns:ds="http://schemas.openxmlformats.org/officeDocument/2006/customXml" ds:itemID="{A8866D34-4E8F-45E2-94B3-C0AF428C52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40930f-8fb4-4274-9220-a3cf7220bb84"/>
    <ds:schemaRef ds:uri="8ee1c9b8-d17d-4d79-9408-339ed503b7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37CF37-0C92-40B9-B4E4-9F835AA4B9CE}">
  <ds:schemaRefs>
    <ds:schemaRef ds:uri="http://schemas.microsoft.com/office/2006/metadata/properties"/>
    <ds:schemaRef ds:uri="http://schemas.microsoft.com/office/infopath/2007/PartnerControls"/>
    <ds:schemaRef ds:uri="3840930f-8fb4-4274-9220-a3cf7220bb84"/>
    <ds:schemaRef ds:uri="8ee1c9b8-d17d-4d79-9408-339ed503b7ef"/>
  </ds:schemaRefs>
</ds:datastoreItem>
</file>

<file path=docProps/app.xml><?xml version="1.0" encoding="utf-8"?>
<Properties xmlns="http://schemas.openxmlformats.org/officeDocument/2006/extended-properties" xmlns:vt="http://schemas.openxmlformats.org/officeDocument/2006/docPropsVTypes">
  <TotalTime>349</TotalTime>
  <Words>5365</Words>
  <Application>Microsoft Office PowerPoint</Application>
  <PresentationFormat>Widescreen</PresentationFormat>
  <Paragraphs>452</Paragraphs>
  <Slides>44</Slides>
  <Notes>18</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Yeading Infant &amp; Nursery School </vt:lpstr>
      <vt:lpstr>What is OPAL Play? Outdoor Play And Learning</vt:lpstr>
      <vt:lpstr>PowerPoint Presentation</vt:lpstr>
      <vt:lpstr>PowerPoint Presentation</vt:lpstr>
      <vt:lpstr>PowerPoint Presentation</vt:lpstr>
      <vt:lpstr>Get Involved </vt:lpstr>
      <vt:lpstr>PowerPoint Presentation</vt:lpstr>
      <vt:lpstr>Class Information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Kirandeep Singh</dc:creator>
  <cp:lastModifiedBy>Zainub Hussain</cp:lastModifiedBy>
  <cp:revision>44</cp:revision>
  <cp:lastPrinted>2025-09-03T10:16:24Z</cp:lastPrinted>
  <dcterms:created xsi:type="dcterms:W3CDTF">2023-09-11T16:37:29Z</dcterms:created>
  <dcterms:modified xsi:type="dcterms:W3CDTF">2026-09-03T12:30:39Z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0x010100CD68335EEF76C94D89DCF34D53C0CC1F</vt:lpwstr>
  </property>
  <property fmtid="{D5CDD505-2E9C-101B-9397-08002B2CF9AE}" pid="3" name="Order">
    <vt:r8>9554600</vt:r8>
  </property>
  <property fmtid="{D5CDD505-2E9C-101B-9397-08002B2CF9AE}" pid="4" name="MediaServiceImageTags">
    <vt:lpwstr/>
  </property>
</Properties>
</file>