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5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6" r:id="rId3"/>
    <p:sldId id="286" r:id="rId4"/>
    <p:sldId id="281" r:id="rId5"/>
    <p:sldId id="257" r:id="rId6"/>
    <p:sldId id="278" r:id="rId7"/>
    <p:sldId id="279" r:id="rId8"/>
    <p:sldId id="277" r:id="rId9"/>
    <p:sldId id="270" r:id="rId10"/>
    <p:sldId id="259" r:id="rId11"/>
    <p:sldId id="260" r:id="rId12"/>
    <p:sldId id="258" r:id="rId13"/>
    <p:sldId id="274" r:id="rId14"/>
    <p:sldId id="261" r:id="rId15"/>
    <p:sldId id="262" r:id="rId16"/>
    <p:sldId id="275" r:id="rId17"/>
    <p:sldId id="271" r:id="rId18"/>
    <p:sldId id="272" r:id="rId19"/>
    <p:sldId id="273" r:id="rId20"/>
    <p:sldId id="266" r:id="rId21"/>
    <p:sldId id="267" r:id="rId22"/>
    <p:sldId id="268" r:id="rId23"/>
    <p:sldId id="269" r:id="rId24"/>
    <p:sldId id="285" r:id="rId25"/>
    <p:sldId id="282" r:id="rId26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51" autoAdjust="0"/>
  </p:normalViewPr>
  <p:slideViewPr>
    <p:cSldViewPr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907D2-0B95-4694-8B43-7B4B8D4E18E1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7FD8-2691-4FD7-99EF-A3E31204AA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743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51924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GB" dirty="0" smtClean="0"/>
              <a:t>Introduce </a:t>
            </a:r>
            <a:r>
              <a:rPr lang="en-GB" smtClean="0"/>
              <a:t>myself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Fine motor</a:t>
            </a:r>
            <a:r>
              <a:rPr lang="en-GB" baseline="0" dirty="0" smtClean="0"/>
              <a:t> skills need to develop to aid writing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485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possible, watch some of the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523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89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31777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9926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77528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2249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6050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905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96443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0397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35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4709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70227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7600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5772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1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94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53718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6681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9C1B771-A4C5-4E46-BDAC-1F9F80EC3025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DE83BC4-4187-46B4-A527-758C0CCA32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05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1478402" y="1203598"/>
            <a:ext cx="6187196" cy="200823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b="1" dirty="0"/>
              <a:t>Supporting </a:t>
            </a:r>
            <a:r>
              <a:rPr lang="en" b="1" dirty="0" smtClean="0"/>
              <a:t>children in Reception </a:t>
            </a:r>
            <a:r>
              <a:rPr lang="en" b="1" dirty="0"/>
              <a:t>with their writing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00" y="3003798"/>
            <a:ext cx="7772400" cy="1462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" dirty="0" smtClean="0"/>
          </a:p>
          <a:p>
            <a:pPr algn="ctr">
              <a:spcBef>
                <a:spcPts val="0"/>
              </a:spcBef>
              <a:buNone/>
            </a:pPr>
            <a:r>
              <a:rPr lang="en" sz="2800" b="1" dirty="0" smtClean="0"/>
              <a:t>Miss Semi</a:t>
            </a:r>
          </a:p>
          <a:p>
            <a:pPr algn="ctr">
              <a:spcBef>
                <a:spcPts val="0"/>
              </a:spcBef>
              <a:buNone/>
            </a:pPr>
            <a:endParaRPr lang="en" sz="2800" b="1" dirty="0"/>
          </a:p>
          <a:p>
            <a:pPr algn="ctr">
              <a:spcBef>
                <a:spcPts val="0"/>
              </a:spcBef>
              <a:buNone/>
            </a:pPr>
            <a:r>
              <a:rPr lang="en" sz="1600" b="1" dirty="0" smtClean="0"/>
              <a:t>November 2023</a:t>
            </a:r>
            <a:endParaRPr lang="en" sz="16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Early Learning </a:t>
            </a:r>
            <a:r>
              <a:rPr lang="en" b="1" dirty="0" smtClean="0"/>
              <a:t>Goal </a:t>
            </a:r>
            <a:r>
              <a:rPr lang="en" b="1" dirty="0"/>
              <a:t>- Writing</a:t>
            </a: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93145" y="987574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	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		</a:t>
            </a:r>
          </a:p>
          <a:p>
            <a:pPr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Write </a:t>
            </a:r>
            <a:r>
              <a:rPr lang="en-US" sz="2000" dirty="0" err="1"/>
              <a:t>recognisable</a:t>
            </a:r>
            <a:r>
              <a:rPr lang="en-US" sz="2000" dirty="0"/>
              <a:t> letters, most of which are correctly formed. </a:t>
            </a:r>
            <a:endParaRPr lang="en-US" sz="2000" dirty="0" smtClean="0"/>
          </a:p>
          <a:p>
            <a:pPr lvl="0">
              <a:buClr>
                <a:schemeClr val="dk1"/>
              </a:buClr>
              <a:buSzPct val="100000"/>
              <a:buNone/>
            </a:pPr>
            <a:endParaRPr lang="en-US" sz="2000" dirty="0"/>
          </a:p>
          <a:p>
            <a:pPr lvl="0">
              <a:buClr>
                <a:schemeClr val="dk1"/>
              </a:buClr>
              <a:buSzPct val="100000"/>
              <a:buNone/>
            </a:pPr>
            <a:r>
              <a:rPr lang="en-US" sz="2000" dirty="0" smtClean="0"/>
              <a:t>• </a:t>
            </a:r>
            <a:r>
              <a:rPr lang="en-US" sz="2000" dirty="0"/>
              <a:t>Spell words by identifying sounds in them and representing the sounds with a letter or letters. </a:t>
            </a:r>
            <a:endParaRPr lang="en-US" sz="2000" dirty="0" smtClean="0"/>
          </a:p>
          <a:p>
            <a:pPr lvl="0">
              <a:buClr>
                <a:schemeClr val="dk1"/>
              </a:buClr>
              <a:buSzPct val="100000"/>
              <a:buNone/>
            </a:pPr>
            <a:endParaRPr lang="en-US" sz="2000" dirty="0"/>
          </a:p>
          <a:p>
            <a:pPr lvl="0">
              <a:buClr>
                <a:schemeClr val="dk1"/>
              </a:buClr>
              <a:buSzPct val="100000"/>
              <a:buNone/>
            </a:pPr>
            <a:r>
              <a:rPr lang="en-US" sz="2000" dirty="0" smtClean="0"/>
              <a:t>• </a:t>
            </a:r>
            <a:r>
              <a:rPr lang="en-US" sz="2000" dirty="0"/>
              <a:t>Write simple phrases and sentences that can be read by others.</a:t>
            </a:r>
            <a:endParaRPr lang="en" sz="20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Explanatory notes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275606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The child writes for a </a:t>
            </a:r>
            <a:r>
              <a:rPr lang="en" sz="2400" dirty="0">
                <a:solidFill>
                  <a:srgbClr val="00B0F0"/>
                </a:solidFill>
              </a:rPr>
              <a:t>range of purposes </a:t>
            </a:r>
            <a:r>
              <a:rPr lang="en" sz="2400" dirty="0">
                <a:solidFill>
                  <a:schemeClr val="dk1"/>
                </a:solidFill>
              </a:rPr>
              <a:t>in meaningful contexts. The child’s writing may include features of </a:t>
            </a:r>
            <a:r>
              <a:rPr lang="en" sz="2400" dirty="0">
                <a:solidFill>
                  <a:srgbClr val="00B0F0"/>
                </a:solidFill>
              </a:rPr>
              <a:t>different forms </a:t>
            </a:r>
            <a:r>
              <a:rPr lang="en" sz="2400" dirty="0">
                <a:solidFill>
                  <a:schemeClr val="dk1"/>
                </a:solidFill>
              </a:rPr>
              <a:t>such as stories, lists, labels, captions, recipes, instructions and letters. The child’s writing is </a:t>
            </a:r>
            <a:r>
              <a:rPr lang="en" sz="2400" dirty="0">
                <a:solidFill>
                  <a:srgbClr val="00B0F0"/>
                </a:solidFill>
              </a:rPr>
              <a:t>phonetically plausible </a:t>
            </a:r>
            <a:r>
              <a:rPr lang="en" sz="2400" dirty="0">
                <a:solidFill>
                  <a:schemeClr val="dk1"/>
                </a:solidFill>
              </a:rPr>
              <a:t>when he or she writes simple regular words and particularly when he or she attempts to write more complex words. </a:t>
            </a:r>
            <a:r>
              <a:rPr lang="en" sz="2400" dirty="0">
                <a:solidFill>
                  <a:srgbClr val="00B0F0"/>
                </a:solidFill>
              </a:rPr>
              <a:t>The child and others can read and make sense of the text.</a:t>
            </a:r>
            <a:r>
              <a:rPr lang="en" sz="2400" dirty="0">
                <a:solidFill>
                  <a:schemeClr val="dk1"/>
                </a:solidFill>
              </a:rPr>
              <a:t>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	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	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		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Early Learning Goals 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539552" y="1923678"/>
            <a:ext cx="8229600" cy="14401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/>
              <a:t>Emerging </a:t>
            </a:r>
            <a:r>
              <a:rPr lang="en" sz="2000" dirty="0"/>
              <a:t>- Not yet reached the Early Learning Goal (ELG)</a:t>
            </a:r>
          </a:p>
          <a:p>
            <a:pPr lvl="0" rtl="0">
              <a:spcBef>
                <a:spcPts val="0"/>
              </a:spcBef>
              <a:buNone/>
            </a:pPr>
            <a:endParaRPr sz="2000" dirty="0"/>
          </a:p>
          <a:p>
            <a:pPr lvl="0" rtl="0">
              <a:spcBef>
                <a:spcPts val="0"/>
              </a:spcBef>
              <a:buNone/>
            </a:pPr>
            <a:r>
              <a:rPr lang="en" sz="2000" b="1" dirty="0"/>
              <a:t>Expected</a:t>
            </a:r>
            <a:r>
              <a:rPr lang="en" sz="2000" dirty="0"/>
              <a:t> - Expected level at the end of Reception</a:t>
            </a:r>
          </a:p>
          <a:p>
            <a:pPr lvl="0" rtl="0">
              <a:spcBef>
                <a:spcPts val="0"/>
              </a:spcBef>
              <a:buNone/>
            </a:pPr>
            <a:endParaRPr sz="2000" dirty="0"/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 dirty="0"/>
              <a:t>			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 dirty="0"/>
              <a:t>				 			</a:t>
            </a:r>
          </a:p>
          <a:p>
            <a:pPr lvl="0" algn="ctr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 dirty="0"/>
              <a:t>		</a:t>
            </a:r>
            <a:r>
              <a:rPr lang="en" sz="1400" dirty="0" smtClean="0"/>
              <a:t>Children working at lower end will also be appropriately supported and will work on a different assessment frame work. Those working above this will be appropriately challenge within the classes.</a:t>
            </a:r>
            <a:r>
              <a:rPr lang="en" sz="1400" dirty="0"/>
              <a:t>		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 dirty="0"/>
              <a:t>				 				 				 				 			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 dirty="0"/>
              <a:t>		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05978"/>
            <a:ext cx="6995120" cy="857400"/>
          </a:xfrm>
        </p:spPr>
        <p:txBody>
          <a:bodyPr/>
          <a:lstStyle/>
          <a:p>
            <a:pPr algn="ctr"/>
            <a:r>
              <a:rPr lang="en-GB" dirty="0" smtClean="0"/>
              <a:t>			          </a:t>
            </a:r>
            <a:r>
              <a:rPr lang="en-GB" b="1" dirty="0" smtClean="0"/>
              <a:t>Emerging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1063378"/>
            <a:ext cx="8229600" cy="372569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478"/>
            <a:ext cx="4593629" cy="649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63888" y="418468"/>
            <a:ext cx="7920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6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60750" y="-300350"/>
            <a:ext cx="8229600" cy="1181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 b="1" dirty="0"/>
              <a:t>Examples of writing at ‘expected’ level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		 	 	 		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			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				 				 				 				 			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78571"/>
              <a:buFont typeface="Arial"/>
              <a:buNone/>
            </a:pPr>
            <a:r>
              <a:rPr lang="en" sz="1400"/>
              <a:t>		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3325" y="982500"/>
            <a:ext cx="5744449" cy="394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616" y="123478"/>
            <a:ext cx="4532625" cy="488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574637" y="185167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Expected</a:t>
            </a:r>
            <a:endParaRPr lang="en-GB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05978"/>
            <a:ext cx="6923112" cy="857400"/>
          </a:xfrm>
        </p:spPr>
        <p:txBody>
          <a:bodyPr/>
          <a:lstStyle/>
          <a:p>
            <a:r>
              <a:rPr lang="en-GB" dirty="0" smtClean="0"/>
              <a:t>			           		</a:t>
            </a:r>
            <a:r>
              <a:rPr lang="en-GB" b="1" dirty="0" smtClean="0"/>
              <a:t>Expected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5978"/>
            <a:ext cx="3724275" cy="460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3768" y="987574"/>
            <a:ext cx="1152128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043608" y="627534"/>
            <a:ext cx="216024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99592" y="699542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123728" y="3651870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02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3" t="16260" r="33250" b="16707"/>
          <a:stretch/>
        </p:blipFill>
        <p:spPr>
          <a:xfrm>
            <a:off x="827584" y="115952"/>
            <a:ext cx="3816424" cy="50345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872" y="3795886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h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8947" r="33463" b="9137"/>
          <a:stretch/>
        </p:blipFill>
        <p:spPr>
          <a:xfrm>
            <a:off x="2411760" y="195486"/>
            <a:ext cx="3816424" cy="50885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9952" y="411510"/>
            <a:ext cx="43204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0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n - Windows Photo View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7579" r="34250" b="9043"/>
          <a:stretch/>
        </p:blipFill>
        <p:spPr>
          <a:xfrm>
            <a:off x="2555776" y="62480"/>
            <a:ext cx="3672408" cy="51055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9792" y="123478"/>
            <a:ext cx="57606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43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647" y="227779"/>
            <a:ext cx="2952689" cy="857400"/>
          </a:xfrm>
        </p:spPr>
        <p:txBody>
          <a:bodyPr/>
          <a:lstStyle/>
          <a:p>
            <a:r>
              <a:rPr lang="en-GB" b="1" dirty="0" smtClean="0"/>
              <a:t>First steps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491" y="618407"/>
            <a:ext cx="4114800" cy="401373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Muscles in hands/fingers – activities to develop these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u="sng" dirty="0" smtClean="0"/>
              <a:t>e.g. </a:t>
            </a:r>
            <a:r>
              <a:rPr lang="en-GB" dirty="0" smtClean="0"/>
              <a:t>bead threading, tongs and marbles, building with small pieces of </a:t>
            </a:r>
            <a:r>
              <a:rPr lang="en-GB" dirty="0" err="1" smtClean="0"/>
              <a:t>lego</a:t>
            </a:r>
            <a:r>
              <a:rPr lang="en-GB" dirty="0" smtClean="0"/>
              <a:t>, fastening buttons, turning pages in a 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Pencil grip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Tri grip pencils to support correct grip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Tracing straight and wavy lines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886" r="6978" b="13879"/>
          <a:stretch/>
        </p:blipFill>
        <p:spPr>
          <a:xfrm>
            <a:off x="128003" y="1469746"/>
            <a:ext cx="4392488" cy="269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Writing for different purposes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49" y="1316825"/>
            <a:ext cx="8338299" cy="299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Writing for different purposes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538" y="1177652"/>
            <a:ext cx="8545824" cy="33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Writing at home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3568" y="843558"/>
            <a:ext cx="8229600" cy="3943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Write for a range of purposes</a:t>
            </a:r>
            <a:r>
              <a:rPr lang="en" b="1" dirty="0" smtClean="0"/>
              <a:t>:</a:t>
            </a:r>
          </a:p>
          <a:p>
            <a:pPr lvl="0" rtl="0">
              <a:spcBef>
                <a:spcPts val="0"/>
              </a:spcBef>
              <a:buNone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Birthday/Christmas </a:t>
            </a:r>
            <a:r>
              <a:rPr lang="en" dirty="0" smtClean="0"/>
              <a:t>cards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sz="800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Letters e.g. to a friend/Father </a:t>
            </a:r>
            <a:r>
              <a:rPr lang="en" dirty="0" smtClean="0"/>
              <a:t>Christmas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sz="800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Thank you </a:t>
            </a:r>
            <a:r>
              <a:rPr lang="en" dirty="0" smtClean="0"/>
              <a:t>notes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sz="800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Shopping </a:t>
            </a:r>
            <a:r>
              <a:rPr lang="en" dirty="0" smtClean="0"/>
              <a:t>list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sz="800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Invitations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sz="800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Instructions/Recipes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sz="800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Whiteboards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67544" y="1234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Writing at home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297868" y="627534"/>
            <a:ext cx="8568952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 smtClean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Encourage </a:t>
            </a:r>
            <a:r>
              <a:rPr lang="en" dirty="0"/>
              <a:t>your child to sound out the words that can be spelt phonetically.  </a:t>
            </a:r>
            <a:endParaRPr lang="en" dirty="0" smtClean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Help them to </a:t>
            </a:r>
            <a:r>
              <a:rPr lang="en" u="sng" dirty="0" smtClean="0"/>
              <a:t>spell</a:t>
            </a:r>
            <a:r>
              <a:rPr lang="en" dirty="0" smtClean="0"/>
              <a:t> </a:t>
            </a:r>
            <a:r>
              <a:rPr lang="en" dirty="0"/>
              <a:t>the high frequency words in Phases 2-4 of Letters and Sounds</a:t>
            </a:r>
            <a:r>
              <a:rPr lang="en" dirty="0" smtClean="0"/>
              <a:t>.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Praise and encourage at every opportunity</a:t>
            </a:r>
            <a:r>
              <a:rPr lang="en" dirty="0" smtClean="0"/>
              <a:t>.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 smtClean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Encourage cursive letter formation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 smtClean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Talk</a:t>
            </a:r>
            <a:r>
              <a:rPr lang="en" dirty="0"/>
              <a:t> </a:t>
            </a:r>
            <a:r>
              <a:rPr lang="en" dirty="0" smtClean="0"/>
              <a:t>to them and encourage them to talk at every opportunity.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Weekly newsletter for further information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Prompts to use at home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905" y="934283"/>
            <a:ext cx="8229600" cy="372569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Say it slowly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What can you hear </a:t>
            </a:r>
            <a:r>
              <a:rPr lang="en-GB" u="sng" dirty="0" smtClean="0"/>
              <a:t>first</a:t>
            </a:r>
            <a:r>
              <a:rPr lang="en-GB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Say it again, what can your hear </a:t>
            </a:r>
            <a:r>
              <a:rPr lang="en-GB" u="sng" dirty="0" smtClean="0"/>
              <a:t>next</a:t>
            </a:r>
            <a:r>
              <a:rPr lang="en-GB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What sound can you hear at the </a:t>
            </a:r>
            <a:r>
              <a:rPr lang="en-GB" u="sng" dirty="0" smtClean="0"/>
              <a:t>end</a:t>
            </a:r>
            <a:r>
              <a:rPr lang="en-GB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Tell me the sounds in that word?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How many sounds are there in that word?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Phoneme frame, dot and line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743909" y="4227934"/>
            <a:ext cx="136815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4139952" y="4227934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0" y="4227934"/>
            <a:ext cx="0" cy="43204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923928" y="473199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346261" y="474554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780731" y="473199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652120" y="4227934"/>
            <a:ext cx="1368152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6012160" y="4227934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0"/>
            <a:endCxn id="12" idx="2"/>
          </p:cNvCxnSpPr>
          <p:nvPr/>
        </p:nvCxnSpPr>
        <p:spPr>
          <a:xfrm>
            <a:off x="6336196" y="4227934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830920" y="473593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156003" y="473199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6530" y="4754849"/>
            <a:ext cx="36457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0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779662"/>
            <a:ext cx="5544616" cy="2008236"/>
          </a:xfrm>
        </p:spPr>
        <p:txBody>
          <a:bodyPr/>
          <a:lstStyle/>
          <a:p>
            <a:pPr algn="ctr"/>
            <a:r>
              <a:rPr lang="en-GB" dirty="0" smtClean="0"/>
              <a:t>Thank you for your support.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1422" y="243275"/>
            <a:ext cx="1342696" cy="857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GB" sz="2000" dirty="0" smtClean="0"/>
              <a:t>Developing gri</a:t>
            </a:r>
            <a:r>
              <a:rPr lang="en-GB" sz="2000" dirty="0"/>
              <a:t>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5978"/>
            <a:ext cx="7034275" cy="4586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377" t="2501" r="34374" b="38889"/>
          <a:stretch/>
        </p:blipFill>
        <p:spPr>
          <a:xfrm>
            <a:off x="7549785" y="3034904"/>
            <a:ext cx="1440160" cy="1519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7532185" y="1290123"/>
            <a:ext cx="147536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1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55526"/>
            <a:ext cx="4608512" cy="977900"/>
          </a:xfrm>
        </p:spPr>
        <p:txBody>
          <a:bodyPr/>
          <a:lstStyle/>
          <a:p>
            <a:r>
              <a:rPr lang="en-GB" b="1" dirty="0" smtClean="0"/>
              <a:t>Cursive Formation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800" r="64400"/>
          <a:stretch/>
        </p:blipFill>
        <p:spPr>
          <a:xfrm>
            <a:off x="5436096" y="267494"/>
            <a:ext cx="3549680" cy="47461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923678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Every lower case letter starts from the bottom.</a:t>
            </a:r>
          </a:p>
          <a:p>
            <a:endParaRPr lang="en-GB" dirty="0"/>
          </a:p>
          <a:p>
            <a:r>
              <a:rPr lang="en-GB" dirty="0" smtClean="0"/>
              <a:t>Cursive handwriting: how to write the alphabet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91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b="1" dirty="0"/>
              <a:t>Writing at </a:t>
            </a:r>
            <a:r>
              <a:rPr lang="en" b="1" dirty="0" smtClean="0"/>
              <a:t>school</a:t>
            </a:r>
            <a:endParaRPr lang="en" b="1" dirty="0"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41581" y="20597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 smtClean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Focus writing session - </a:t>
            </a:r>
            <a:r>
              <a:rPr lang="en" dirty="0"/>
              <a:t>for different </a:t>
            </a:r>
            <a:r>
              <a:rPr lang="en" dirty="0" smtClean="0"/>
              <a:t>purposes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Daily Phonics lesson: Letters &amp; </a:t>
            </a:r>
            <a:r>
              <a:rPr lang="en" dirty="0" smtClean="0"/>
              <a:t>Sounds including high frequency words</a:t>
            </a: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4000" dirty="0" smtClean="0">
                <a:latin typeface="Kunstler Script" pitchFamily="66" charset="0"/>
              </a:rPr>
              <a:t>Cursive letter formation 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GB" dirty="0" smtClean="0">
                <a:latin typeface="+mj-lt"/>
              </a:rPr>
              <a:t>W</a:t>
            </a:r>
            <a:r>
              <a:rPr lang="en" dirty="0" smtClean="0">
                <a:latin typeface="+mj-lt"/>
              </a:rPr>
              <a:t>riting their name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endParaRPr lang="en" dirty="0">
              <a:latin typeface="+mj-lt"/>
            </a:endParaRP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>
                <a:latin typeface="+mj-lt"/>
              </a:rPr>
              <a:t>Independent </a:t>
            </a:r>
            <a:r>
              <a:rPr lang="en" dirty="0" smtClean="0">
                <a:latin typeface="+mj-lt"/>
              </a:rPr>
              <a:t>writing – words, labels, sentences</a:t>
            </a:r>
            <a:endParaRPr lang="en" dirty="0">
              <a:latin typeface="+mj-lt"/>
            </a:endParaRP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Writing outdoors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Developing Stamina:</a:t>
            </a:r>
          </a:p>
          <a:p>
            <a:pPr marL="38100" lvl="0" indent="0" algn="ctr" rtl="0">
              <a:spcBef>
                <a:spcPts val="0"/>
              </a:spcBef>
              <a:buClr>
                <a:srgbClr val="000000"/>
              </a:buClr>
              <a:buSzPct val="100000"/>
              <a:buNone/>
            </a:pPr>
            <a:r>
              <a:rPr lang="en" dirty="0" smtClean="0"/>
              <a:t>Letters &gt; words &gt; sentences &gt; paragraphs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Prompts used in school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987574"/>
            <a:ext cx="8229600" cy="3725699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Say it slowly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What can you hear </a:t>
            </a:r>
            <a:r>
              <a:rPr lang="en-GB" u="sng" dirty="0" smtClean="0"/>
              <a:t>first</a:t>
            </a:r>
            <a:r>
              <a:rPr lang="en-GB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Say it again/slowly, what can your hear </a:t>
            </a:r>
            <a:r>
              <a:rPr lang="en-GB" u="sng" dirty="0" smtClean="0"/>
              <a:t>next</a:t>
            </a:r>
            <a:r>
              <a:rPr lang="en-GB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What sound can you hear at the </a:t>
            </a:r>
            <a:r>
              <a:rPr lang="en-GB" u="sng" dirty="0" smtClean="0"/>
              <a:t>end</a:t>
            </a:r>
            <a:r>
              <a:rPr lang="en-GB" dirty="0" smtClean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Tell me the sounds in that word?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How many sounds are there in that word?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70C0"/>
                </a:solidFill>
              </a:rPr>
              <a:t>Phoneme frame, dot and 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63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Questions to ask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576" y="1063378"/>
            <a:ext cx="8229600" cy="3725699"/>
          </a:xfrm>
        </p:spPr>
        <p:txBody>
          <a:bodyPr/>
          <a:lstStyle/>
          <a:p>
            <a:r>
              <a:rPr lang="en-GB" dirty="0" smtClean="0"/>
              <a:t>Children should know the difference between a letter, a sound and a word.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After reading their book, you could ask them:</a:t>
            </a:r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H</a:t>
            </a:r>
            <a:r>
              <a:rPr lang="en-GB" dirty="0" smtClean="0"/>
              <a:t>ow many words are there in that sentence?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How many letters are there in the first word?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How many sounds are there in that word?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8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Writing tools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915566"/>
            <a:ext cx="8229600" cy="372569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Pencils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Coloured felt tips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9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Paint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9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Water and paint brush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Aqua doodle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Sand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Whiteboard and marker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smtClean="0"/>
              <a:t>Blackboard and chalk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26" t="10538" r="17297" b="18280"/>
          <a:stretch/>
        </p:blipFill>
        <p:spPr>
          <a:xfrm>
            <a:off x="7164288" y="627534"/>
            <a:ext cx="1260456" cy="1216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361" y="1779662"/>
            <a:ext cx="1382554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133" y="2931790"/>
            <a:ext cx="1503611" cy="15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60648" y="255509"/>
            <a:ext cx="8229600" cy="857400"/>
          </a:xfrm>
        </p:spPr>
        <p:txBody>
          <a:bodyPr/>
          <a:lstStyle/>
          <a:p>
            <a:r>
              <a:rPr lang="en-GB" b="1" dirty="0" smtClean="0"/>
              <a:t>Talk for Writing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7897" y="2427734"/>
            <a:ext cx="3744416" cy="1512168"/>
          </a:xfrm>
        </p:spPr>
        <p:txBody>
          <a:bodyPr/>
          <a:lstStyle/>
          <a:p>
            <a:pPr marL="0" indent="0">
              <a:buNone/>
            </a:pPr>
            <a:r>
              <a:rPr lang="en-GB" sz="1400" dirty="0" smtClean="0">
                <a:solidFill>
                  <a:srgbClr val="0070C0"/>
                </a:solidFill>
              </a:rPr>
              <a:t>Story maps for oral rehearsal and writing </a:t>
            </a:r>
            <a:endParaRPr lang="en-GB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37796" y="1275606"/>
            <a:ext cx="481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If they don’t hear stories, they can’t tell stories. If they can’t tell stories, they can’t write stories.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41" y="339502"/>
            <a:ext cx="3023878" cy="4461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133" y="3363838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Story map for every half term will be sent home so you can support your child at home with learning the story.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0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20784</TotalTime>
  <Words>608</Words>
  <Application>Microsoft Office PowerPoint</Application>
  <PresentationFormat>On-screen Show (16:9)</PresentationFormat>
  <Paragraphs>162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Garamond</vt:lpstr>
      <vt:lpstr>Kunstler Script</vt:lpstr>
      <vt:lpstr>Organic</vt:lpstr>
      <vt:lpstr>Supporting children in Reception with their writing</vt:lpstr>
      <vt:lpstr>First steps</vt:lpstr>
      <vt:lpstr>Developing grip</vt:lpstr>
      <vt:lpstr>Cursive Formation</vt:lpstr>
      <vt:lpstr>Writing at school</vt:lpstr>
      <vt:lpstr>Prompts used in school</vt:lpstr>
      <vt:lpstr>Questions to ask</vt:lpstr>
      <vt:lpstr>Writing tools</vt:lpstr>
      <vt:lpstr>Talk for Writing</vt:lpstr>
      <vt:lpstr>Early Learning Goal - Writing</vt:lpstr>
      <vt:lpstr>Explanatory notes</vt:lpstr>
      <vt:lpstr>Early Learning Goals </vt:lpstr>
      <vt:lpstr>             Emerging</vt:lpstr>
      <vt:lpstr>Examples of writing at ‘expected’ level</vt:lpstr>
      <vt:lpstr>PowerPoint Presentation</vt:lpstr>
      <vt:lpstr>                Expected</vt:lpstr>
      <vt:lpstr>PowerPoint Presentation</vt:lpstr>
      <vt:lpstr>PowerPoint Presentation</vt:lpstr>
      <vt:lpstr>PowerPoint Presentation</vt:lpstr>
      <vt:lpstr>Writing for different purposes</vt:lpstr>
      <vt:lpstr>Writing for different purposes</vt:lpstr>
      <vt:lpstr>Writing at home</vt:lpstr>
      <vt:lpstr>Writing at home</vt:lpstr>
      <vt:lpstr>Prompts to use at home</vt:lpstr>
      <vt:lpstr>Thank you for your support.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Supporting children with their writing</dc:title>
  <dc:creator>Seminah</dc:creator>
  <cp:lastModifiedBy>Seminah Datoo</cp:lastModifiedBy>
  <cp:revision>50</cp:revision>
  <cp:lastPrinted>2023-11-16T07:36:41Z</cp:lastPrinted>
  <dcterms:modified xsi:type="dcterms:W3CDTF">2023-11-16T07:37:05Z</dcterms:modified>
</cp:coreProperties>
</file>